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5" r:id="rId2"/>
    <p:sldId id="310" r:id="rId3"/>
    <p:sldId id="318" r:id="rId4"/>
    <p:sldId id="258" r:id="rId5"/>
    <p:sldId id="273" r:id="rId6"/>
    <p:sldId id="261" r:id="rId7"/>
    <p:sldId id="256" r:id="rId8"/>
    <p:sldId id="275" r:id="rId9"/>
    <p:sldId id="319" r:id="rId10"/>
    <p:sldId id="278" r:id="rId11"/>
    <p:sldId id="279" r:id="rId12"/>
    <p:sldId id="280" r:id="rId13"/>
    <p:sldId id="282" r:id="rId14"/>
    <p:sldId id="321" r:id="rId15"/>
    <p:sldId id="322" r:id="rId16"/>
    <p:sldId id="283" r:id="rId17"/>
    <p:sldId id="284" r:id="rId18"/>
    <p:sldId id="285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12" r:id="rId30"/>
    <p:sldId id="314" r:id="rId31"/>
    <p:sldId id="315" r:id="rId32"/>
    <p:sldId id="317" r:id="rId33"/>
  </p:sldIdLst>
  <p:sldSz cx="12188825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29" autoAdjust="0"/>
  </p:normalViewPr>
  <p:slideViewPr>
    <p:cSldViewPr showGuides="1">
      <p:cViewPr varScale="1">
        <p:scale>
          <a:sx n="43" d="100"/>
          <a:sy n="43" d="100"/>
        </p:scale>
        <p:origin x="72" y="83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12/15/2023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12/15/2023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68289-2B31-4854-AF02-421996F387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1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12/15/2023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ry.percipio.com/courses/c7ef0333-8560-403f-a004-9c5c843866b0/videos/2658bbe6-ee97-438b-a376-fbb079c3b3a0" TargetMode="External"/><Relationship Id="rId2" Type="http://schemas.openxmlformats.org/officeDocument/2006/relationships/hyperlink" Target="https://docs.microsoft.com/en-us/azure/storage/blobs/access-tiers-overview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cs.microsoft.com/en-us/azure/virtual-network/virtual-networks-faq" TargetMode="External"/><Relationship Id="rId4" Type="http://schemas.openxmlformats.org/officeDocument/2006/relationships/hyperlink" Target="https://www.calculator.net/ip-subnet-calculator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NETW211</a:t>
            </a:r>
            <a:br>
              <a:rPr lang="en-US" dirty="0"/>
            </a:br>
            <a:r>
              <a:rPr lang="en-US" dirty="0"/>
              <a:t> Final Project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All Modules</a:t>
            </a:r>
          </a:p>
          <a:p>
            <a:endParaRPr lang="it-IT" dirty="0"/>
          </a:p>
          <a:p>
            <a:r>
              <a:rPr lang="it-IT" dirty="0"/>
              <a:t>Branden Mata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454310" y="2209800"/>
            <a:ext cx="2742486" cy="35499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include </a:t>
            </a:r>
            <a:r>
              <a:rPr lang="en-US" sz="1799" b="1" dirty="0"/>
              <a:t>the Properties section of the Subnet1-VM page</a:t>
            </a:r>
            <a:r>
              <a:rPr lang="en-US" sz="1799" dirty="0"/>
              <a:t>, showing the networking and size information of the VM.</a:t>
            </a:r>
          </a:p>
          <a:p>
            <a:pPr marL="0" indent="0">
              <a:buNone/>
            </a:pPr>
            <a:endParaRPr lang="en-US" sz="1799" dirty="0"/>
          </a:p>
          <a:p>
            <a:pPr marL="0" indent="0">
              <a:buNone/>
            </a:pPr>
            <a:r>
              <a:rPr lang="en-US" sz="1799" dirty="0"/>
              <a:t>This screenshot should also show </a:t>
            </a:r>
            <a:r>
              <a:rPr lang="en-US" sz="1799" b="1" dirty="0"/>
              <a:t>your DVU email </a:t>
            </a:r>
            <a:r>
              <a:rPr lang="en-US" sz="1799" dirty="0"/>
              <a:t>in the top right corner of the Azure Portal.</a:t>
            </a:r>
          </a:p>
          <a:p>
            <a:pPr marL="0" indent="0">
              <a:buNone/>
            </a:pPr>
            <a:endParaRPr lang="en-US" sz="1799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457080" y="180972"/>
            <a:ext cx="2361585" cy="180060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Deploying VMs into Subnets</a:t>
            </a:r>
          </a:p>
          <a:p>
            <a:r>
              <a:rPr lang="en-US" sz="2799" dirty="0"/>
              <a:t>(2 of 3)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CA5C5-27ED-7126-508C-4B46828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6A4-0FDF-41F3-A658-2A0B5609A1E8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E6A-0F24-A80A-A5B7-9D175AD3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310" y="5988016"/>
            <a:ext cx="11507501" cy="68901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42A-2B6F-714F-9BE1-3A01D86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C041A3-3170-F5AC-38F7-8160216D8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796" y="180972"/>
            <a:ext cx="8918146" cy="557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8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41700" y="2133938"/>
            <a:ext cx="3085792" cy="3809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show </a:t>
            </a:r>
            <a:r>
              <a:rPr lang="en-US" sz="1799" b="1" dirty="0"/>
              <a:t>the topology diagram of your </a:t>
            </a:r>
            <a:r>
              <a:rPr lang="en-US" sz="1799" b="1" dirty="0" err="1"/>
              <a:t>VNet</a:t>
            </a:r>
            <a:r>
              <a:rPr lang="en-US" sz="1799" b="1" dirty="0"/>
              <a:t> </a:t>
            </a:r>
            <a:r>
              <a:rPr lang="en-US" sz="1799" dirty="0"/>
              <a:t>(NETW211-VNet-Your Initials) with two subnets (Subnet0 and Subnet1) and one VM in each subnet (Subnet0-VM and Subnet1-VM). </a:t>
            </a:r>
          </a:p>
          <a:p>
            <a:pPr marL="0" indent="0">
              <a:buNone/>
            </a:pPr>
            <a:endParaRPr lang="en-US" sz="1799" dirty="0"/>
          </a:p>
          <a:p>
            <a:pPr marL="0" indent="0">
              <a:buNone/>
            </a:pPr>
            <a:r>
              <a:rPr lang="en-US" sz="1799" dirty="0"/>
              <a:t>This screenshot should also show </a:t>
            </a:r>
            <a:r>
              <a:rPr lang="en-US" sz="1799" b="1" dirty="0"/>
              <a:t>your DVU email </a:t>
            </a:r>
            <a:r>
              <a:rPr lang="en-US" sz="1799" dirty="0"/>
              <a:t>in the top right corner of the Azure Portal.</a:t>
            </a:r>
          </a:p>
          <a:p>
            <a:pPr marL="0" indent="0">
              <a:buNone/>
            </a:pPr>
            <a:endParaRPr lang="en-US" sz="1799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341620" y="180972"/>
            <a:ext cx="2361585" cy="195296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Deploying VMs into Subnets</a:t>
            </a:r>
          </a:p>
          <a:p>
            <a:r>
              <a:rPr lang="en-US" sz="2799" dirty="0"/>
              <a:t>(3 of 3)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CA5C5-27ED-7126-508C-4B46828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6A4-0FDF-41F3-A658-2A0B5609A1E8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E6A-0F24-A80A-A5B7-9D175AD3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621" y="5943600"/>
            <a:ext cx="11635292" cy="73342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42A-2B6F-714F-9BE1-3A01D86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7EC868-5627-41D3-44DB-97D0364E7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412" y="180972"/>
            <a:ext cx="8549501" cy="450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457080" y="2259183"/>
            <a:ext cx="2742486" cy="32452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show </a:t>
            </a:r>
            <a:r>
              <a:rPr lang="en-US" sz="1799" b="1" dirty="0"/>
              <a:t>the ipconfig and ping </a:t>
            </a:r>
            <a:r>
              <a:rPr lang="en-US" sz="1799" b="1" dirty="0" err="1"/>
              <a:t>x.x.x.x</a:t>
            </a:r>
            <a:r>
              <a:rPr lang="en-US" sz="1799" b="1" dirty="0"/>
              <a:t> results </a:t>
            </a:r>
            <a:r>
              <a:rPr lang="en-US" sz="1799" dirty="0"/>
              <a:t>in the command prompt window of </a:t>
            </a:r>
            <a:r>
              <a:rPr lang="en-US" sz="1799" b="1" dirty="0"/>
              <a:t>Subnet0-VM</a:t>
            </a:r>
            <a:r>
              <a:rPr lang="en-US" sz="1799" dirty="0"/>
              <a:t>.</a:t>
            </a:r>
          </a:p>
          <a:p>
            <a:pPr marL="0" indent="0">
              <a:buNone/>
            </a:pPr>
            <a:endParaRPr lang="en-US" sz="1799" dirty="0"/>
          </a:p>
          <a:p>
            <a:pPr marL="0" indent="0">
              <a:buNone/>
            </a:pPr>
            <a:r>
              <a:rPr lang="en-US" sz="1799" dirty="0"/>
              <a:t>This screenshot should also show </a:t>
            </a:r>
            <a:r>
              <a:rPr lang="en-US" sz="1799" b="1" dirty="0"/>
              <a:t>the Date/Time information </a:t>
            </a:r>
            <a:r>
              <a:rPr lang="en-US" sz="1799" dirty="0"/>
              <a:t>in the bottom right corner of your desktop.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457080" y="180972"/>
            <a:ext cx="2742486" cy="187642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Verifying Connectivity between VMs </a:t>
            </a:r>
          </a:p>
          <a:p>
            <a:r>
              <a:rPr lang="en-US" sz="2799" dirty="0"/>
              <a:t>(1 of 2)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CA5C5-27ED-7126-508C-4B46828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6A4-0FDF-41F3-A658-2A0B5609A1E8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E6A-0F24-A80A-A5B7-9D175AD3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080" y="5952845"/>
            <a:ext cx="11504731" cy="724184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42A-2B6F-714F-9BE1-3A01D86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2BC3B6-F9A5-6E3E-A7C0-B488FB43E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337" y="137382"/>
            <a:ext cx="5153011" cy="58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151170" y="2258802"/>
            <a:ext cx="2742486" cy="32452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show </a:t>
            </a:r>
            <a:r>
              <a:rPr lang="en-US" sz="1799" b="1" dirty="0"/>
              <a:t>the ipconfig and ping </a:t>
            </a:r>
            <a:r>
              <a:rPr lang="en-US" sz="1799" b="1" dirty="0" err="1"/>
              <a:t>x.x.x.x</a:t>
            </a:r>
            <a:r>
              <a:rPr lang="en-US" sz="1799" b="1" dirty="0"/>
              <a:t> results </a:t>
            </a:r>
            <a:r>
              <a:rPr lang="en-US" sz="1799" dirty="0"/>
              <a:t>in the command prompt window of </a:t>
            </a:r>
            <a:r>
              <a:rPr lang="en-US" sz="1799" b="1" dirty="0"/>
              <a:t>Subnet1-VM</a:t>
            </a:r>
            <a:r>
              <a:rPr lang="en-US" sz="1799" dirty="0"/>
              <a:t>.</a:t>
            </a:r>
          </a:p>
          <a:p>
            <a:pPr marL="0" indent="0">
              <a:buNone/>
            </a:pPr>
            <a:endParaRPr lang="en-US" sz="1799" dirty="0"/>
          </a:p>
          <a:p>
            <a:pPr marL="0" indent="0">
              <a:buNone/>
            </a:pPr>
            <a:r>
              <a:rPr lang="en-US" sz="1799" dirty="0"/>
              <a:t>This screenshot should also show </a:t>
            </a:r>
            <a:r>
              <a:rPr lang="en-US" sz="1799" b="1" dirty="0"/>
              <a:t>the Date/Time information </a:t>
            </a:r>
            <a:r>
              <a:rPr lang="en-US" sz="1799" dirty="0"/>
              <a:t>in the bottom right corner of your desktop.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151170" y="222488"/>
            <a:ext cx="2742486" cy="1630255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Verifying Connectivity between VMs </a:t>
            </a:r>
          </a:p>
          <a:p>
            <a:r>
              <a:rPr lang="en-US" sz="2799" dirty="0"/>
              <a:t>(2 of 2)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CA5C5-27ED-7126-508C-4B46828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6A4-0FDF-41F3-A658-2A0B5609A1E8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E6A-0F24-A80A-A5B7-9D175AD3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1170" y="5970828"/>
            <a:ext cx="11810642" cy="7062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42A-2B6F-714F-9BE1-3A01D86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100926-E320-5823-D360-19F7F4BE7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647" y="231453"/>
            <a:ext cx="6318995" cy="57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B97A-692B-BCF7-6675-70A9A0B0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514600"/>
            <a:ext cx="9525000" cy="1600200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Azure VM Security</a:t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54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46990" y="1654003"/>
            <a:ext cx="2666305" cy="35499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show </a:t>
            </a:r>
            <a:r>
              <a:rPr lang="en-US" sz="1799" b="1" dirty="0"/>
              <a:t>the NETW211-VM-Your Initials page</a:t>
            </a:r>
            <a:r>
              <a:rPr lang="en-US" sz="1799" dirty="0"/>
              <a:t>, with information such as the resource group name, subscription, public IP address, etc.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799" dirty="0"/>
              <a:t>This screenshot should also show </a:t>
            </a:r>
            <a:r>
              <a:rPr lang="en-US" sz="1799" b="1" dirty="0"/>
              <a:t>your DVU email </a:t>
            </a:r>
            <a:r>
              <a:rPr lang="en-US" sz="1799" dirty="0"/>
              <a:t>in the top right corner of the Azure Portal.</a:t>
            </a:r>
          </a:p>
          <a:p>
            <a:pPr marL="0" indent="0">
              <a:buNone/>
            </a:pPr>
            <a:endParaRPr lang="en-US" sz="1799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341620" y="336088"/>
            <a:ext cx="2361585" cy="914161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Launching a VM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CA5C5-27ED-7126-508C-4B46828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6A4-0FDF-41F3-A658-2A0B5609A1E8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E6A-0F24-A80A-A5B7-9D175AD3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991" y="5607751"/>
            <a:ext cx="11630186" cy="1069277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42A-2B6F-714F-9BE1-3A01D86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0B05D3-1CCE-BBC8-23D4-6199D1170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386" y="331517"/>
            <a:ext cx="8753791" cy="4914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468940" y="1577822"/>
            <a:ext cx="2590125" cy="37023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include </a:t>
            </a:r>
            <a:r>
              <a:rPr lang="en-US" sz="1799" b="1" dirty="0"/>
              <a:t>the azureuser@NETW211-VM-Your Initials window </a:t>
            </a:r>
            <a:r>
              <a:rPr lang="en-US" sz="1799" dirty="0"/>
              <a:t>showing the IPv4 address of the VM in the Azure cloud.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799" dirty="0"/>
              <a:t>Issue the </a:t>
            </a:r>
            <a:r>
              <a:rPr lang="en-US" sz="1799" b="1" dirty="0"/>
              <a:t>date</a:t>
            </a:r>
            <a:r>
              <a:rPr lang="en-US" sz="1799" dirty="0"/>
              <a:t> command in the same terminal window to include </a:t>
            </a:r>
            <a:r>
              <a:rPr lang="en-US" sz="1799" b="1" dirty="0"/>
              <a:t>the system date and time</a:t>
            </a:r>
            <a:r>
              <a:rPr lang="en-US" sz="1799" dirty="0"/>
              <a:t> in the screenshot.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341620" y="268159"/>
            <a:ext cx="2361585" cy="1141432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Connecting </a:t>
            </a:r>
          </a:p>
          <a:p>
            <a:r>
              <a:rPr lang="en-US" sz="2799" dirty="0"/>
              <a:t>to the VM </a:t>
            </a:r>
          </a:p>
          <a:p>
            <a:r>
              <a:rPr lang="en-US" sz="2799" dirty="0"/>
              <a:t>via SSH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CA5C5-27ED-7126-508C-4B46828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6A4-0FDF-41F3-A658-2A0B5609A1E8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E6A-0F24-A80A-A5B7-9D175AD3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940" y="5530938"/>
            <a:ext cx="11660467" cy="114609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42A-2B6F-714F-9BE1-3A01D86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204B29-837B-DA08-295B-5ED8BA8E1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206" y="268159"/>
            <a:ext cx="9082202" cy="50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5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475123" y="1270243"/>
            <a:ext cx="2361585" cy="35499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show </a:t>
            </a:r>
            <a:r>
              <a:rPr lang="en-US" sz="1799" b="1" dirty="0"/>
              <a:t>the Inbound port rules section </a:t>
            </a:r>
            <a:r>
              <a:rPr lang="en-US" sz="1799" dirty="0"/>
              <a:t>with the newly added </a:t>
            </a:r>
            <a:r>
              <a:rPr lang="en-US" sz="1799" i="1" dirty="0"/>
              <a:t>Allow_Ping </a:t>
            </a:r>
            <a:r>
              <a:rPr lang="en-US" sz="1799" dirty="0"/>
              <a:t>rule.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799" dirty="0"/>
              <a:t>This screenshot should also show </a:t>
            </a:r>
            <a:r>
              <a:rPr lang="en-US" sz="1799" b="1" dirty="0"/>
              <a:t>your DVU email </a:t>
            </a:r>
            <a:r>
              <a:rPr lang="en-US" sz="1799" dirty="0"/>
              <a:t>in the top right corner of the Azure Portal.</a:t>
            </a:r>
          </a:p>
          <a:p>
            <a:pPr marL="0" indent="0">
              <a:buNone/>
            </a:pPr>
            <a:endParaRPr lang="en-US" sz="1799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341620" y="356082"/>
            <a:ext cx="2361585" cy="914161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Configuring an NSG 1 of 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CA5C5-27ED-7126-508C-4B46828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6A4-0FDF-41F3-A658-2A0B5609A1E8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E6A-0F24-A80A-A5B7-9D175AD3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621" y="5734398"/>
            <a:ext cx="11694030" cy="94263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42A-2B6F-714F-9BE1-3A01D86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F6ED7E-0FDD-3DB0-F955-21DE8C433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12" y="356082"/>
            <a:ext cx="9065439" cy="50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457080" y="1486406"/>
            <a:ext cx="2361585" cy="38851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show </a:t>
            </a:r>
            <a:r>
              <a:rPr lang="en-US" sz="1799" b="1" dirty="0"/>
              <a:t>the successful ping result from</a:t>
            </a:r>
            <a:r>
              <a:rPr lang="en-US" sz="1799" dirty="0"/>
              <a:t> your local computer </a:t>
            </a:r>
            <a:r>
              <a:rPr lang="en-US" sz="1799" b="1" dirty="0"/>
              <a:t>to</a:t>
            </a:r>
            <a:r>
              <a:rPr lang="en-US" sz="1799" dirty="0"/>
              <a:t> the VM in the Azure cloud.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799" dirty="0"/>
              <a:t>Issue the </a:t>
            </a:r>
            <a:r>
              <a:rPr lang="en-US" sz="1799" b="1" dirty="0"/>
              <a:t>date /t</a:t>
            </a:r>
            <a:r>
              <a:rPr lang="en-US" sz="1799" dirty="0"/>
              <a:t> and </a:t>
            </a:r>
            <a:r>
              <a:rPr lang="en-US" sz="1799" b="1" dirty="0"/>
              <a:t>time /t</a:t>
            </a:r>
            <a:r>
              <a:rPr lang="en-US" sz="1799" dirty="0"/>
              <a:t> commands in the same command window to include the system date and time in the screenshot. Use the </a:t>
            </a:r>
            <a:r>
              <a:rPr lang="en-US" sz="1799" b="1" dirty="0"/>
              <a:t>date</a:t>
            </a:r>
            <a:r>
              <a:rPr lang="en-US" sz="1799" dirty="0"/>
              <a:t> command on a Mac computer.</a:t>
            </a:r>
          </a:p>
          <a:p>
            <a:pPr marL="0" indent="0">
              <a:buNone/>
            </a:pPr>
            <a:endParaRPr lang="en-US" sz="1799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457080" y="381021"/>
            <a:ext cx="2361585" cy="914161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Configuring an NSG 2 of 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CA5C5-27ED-7126-508C-4B46828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6A4-0FDF-41F3-A658-2A0B5609A1E8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E6A-0F24-A80A-A5B7-9D175AD3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080" y="5789232"/>
            <a:ext cx="11276131" cy="88779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42A-2B6F-714F-9BE1-3A01D86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10D773-10CF-4BFF-FB22-E184CE9F3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012" y="180972"/>
            <a:ext cx="4621597" cy="54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9412" y="2362200"/>
            <a:ext cx="5451452" cy="1767637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2599" dirty="0"/>
            </a:br>
            <a:r>
              <a:rPr lang="en-US" sz="6700" dirty="0"/>
              <a:t> </a:t>
            </a:r>
            <a:br>
              <a:rPr lang="en-US" sz="6700" dirty="0"/>
            </a:br>
            <a:r>
              <a:rPr lang="en-US" sz="6700" dirty="0"/>
              <a:t>Cloud Storage</a:t>
            </a:r>
            <a:br>
              <a:rPr lang="en-US" sz="2599" dirty="0"/>
            </a:br>
            <a:endParaRPr lang="en-US" sz="2599" dirty="0"/>
          </a:p>
        </p:txBody>
      </p:sp>
      <p:pic>
        <p:nvPicPr>
          <p:cNvPr id="15" name="Picture 14" descr="Cloud shaped hard drive with cables">
            <a:extLst>
              <a:ext uri="{FF2B5EF4-FFF2-40B4-BE49-F238E27FC236}">
                <a16:creationId xmlns:a16="http://schemas.microsoft.com/office/drawing/2014/main" id="{DB74FC69-1F50-DC76-D833-7904D63E5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85" r="36836" b="1"/>
          <a:stretch/>
        </p:blipFill>
        <p:spPr>
          <a:xfrm>
            <a:off x="1" y="903"/>
            <a:ext cx="4656131" cy="6856204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Introduction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project covers the fundamentals of cloud computing that complements IoT. </a:t>
            </a:r>
          </a:p>
          <a:p>
            <a:r>
              <a:rPr lang="en-US" dirty="0"/>
              <a:t>The design and development process of building a system in the Azure Cloud includes Virtual Machine (VM) launch, Virtual Network (</a:t>
            </a:r>
            <a:r>
              <a:rPr lang="en-US" dirty="0" err="1"/>
              <a:t>VNet</a:t>
            </a:r>
            <a:r>
              <a:rPr lang="en-US" dirty="0"/>
              <a:t>) configuration, VM instance security, cloud storage, and cloud monitoring. </a:t>
            </a:r>
          </a:p>
          <a:p>
            <a:r>
              <a:rPr lang="en-US" dirty="0"/>
              <a:t>This foundation empowers the learning of emerging technologies, including (IoT) Internet of Things, and prepares me for my future career in Information Technology. 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329901" y="2058462"/>
            <a:ext cx="2590125" cy="35499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show </a:t>
            </a:r>
            <a:r>
              <a:rPr lang="en-US" sz="1799" b="1" dirty="0"/>
              <a:t>the browser window with the image </a:t>
            </a:r>
            <a:r>
              <a:rPr lang="en-US" sz="1799" dirty="0"/>
              <a:t>uploaded from your local computer and </a:t>
            </a:r>
            <a:r>
              <a:rPr lang="en-US" sz="1799" b="1" dirty="0"/>
              <a:t>the URL </a:t>
            </a:r>
            <a:r>
              <a:rPr lang="en-US" sz="1799" dirty="0"/>
              <a:t>on top of the window.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799" dirty="0"/>
              <a:t>This screenshot should also show the </a:t>
            </a:r>
            <a:r>
              <a:rPr lang="en-US" sz="1799" b="1" dirty="0"/>
              <a:t>Last modified</a:t>
            </a:r>
            <a:r>
              <a:rPr lang="en-US" sz="1799" dirty="0"/>
              <a:t> property of the uploaded image.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65440" y="275777"/>
            <a:ext cx="2513945" cy="990341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Uploading and Accessing a File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CA5C5-27ED-7126-508C-4B46828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6A4-0FDF-41F3-A658-2A0B5609A1E8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E6A-0F24-A80A-A5B7-9D175AD3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901" y="5897238"/>
            <a:ext cx="11252253" cy="77979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42A-2B6F-714F-9BE1-3A01D86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5F90A0-5F20-5A31-1364-AD08CCA8E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667" y="275777"/>
            <a:ext cx="8521487" cy="5621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00" y="137381"/>
            <a:ext cx="10817582" cy="3967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latin typeface="+mj-lt"/>
              </a:rPr>
              <a:t>Creating Blob Snapshots 1 of 2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68853A-58FE-2C87-C02E-B9B17C58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0353" y="5958816"/>
            <a:ext cx="10969943" cy="889980"/>
          </a:xfrm>
        </p:spPr>
        <p:txBody>
          <a:bodyPr/>
          <a:lstStyle/>
          <a:p>
            <a:pPr algn="ctr" defTabSz="914126">
              <a:defRPr/>
            </a:pPr>
            <a:r>
              <a:rPr lang="en-US" sz="1400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C67F2-731F-732D-B774-A2DCBEC0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6237" y="6483767"/>
            <a:ext cx="2844059" cy="365030"/>
          </a:xfrm>
        </p:spPr>
        <p:txBody>
          <a:bodyPr/>
          <a:lstStyle/>
          <a:p>
            <a:pPr defTabSz="914126">
              <a:defRPr/>
            </a:pPr>
            <a:fld id="{89447F04-5B4A-4B3A-B7B2-0498BAC8F13C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126">
                <a:defRPr/>
              </a:pPr>
              <a:t>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2DBF99-4635-D8FC-CDF4-C74A4216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0353" y="6483767"/>
            <a:ext cx="2844059" cy="365030"/>
          </a:xfrm>
        </p:spPr>
        <p:txBody>
          <a:bodyPr/>
          <a:lstStyle/>
          <a:p>
            <a:pPr algn="l" defTabSz="914126">
              <a:defRPr/>
            </a:pPr>
            <a:fld id="{066B7456-318A-432D-8A19-BE20415C6DA2}" type="datetime1">
              <a:rPr lang="en-U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l" defTabSz="914126">
                <a:defRPr/>
              </a:pPr>
              <a:t>12/15/2023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966D1C1-70A2-ACE2-44EC-7A4408E2293A}"/>
              </a:ext>
            </a:extLst>
          </p:cNvPr>
          <p:cNvSpPr txBox="1">
            <a:spLocks/>
          </p:cNvSpPr>
          <p:nvPr/>
        </p:nvSpPr>
        <p:spPr>
          <a:xfrm>
            <a:off x="596694" y="800477"/>
            <a:ext cx="11046123" cy="5257046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1. What does the access tier setting do? What are the Azure blob storage access tiers?</a:t>
            </a:r>
          </a:p>
          <a:p>
            <a:r>
              <a:rPr lang="en-US" sz="2000" dirty="0"/>
              <a:t>[hint: in the Azure portal, on the Upload blob page, under Advanced, click the ? circle above the Access tier box.] </a:t>
            </a:r>
          </a:p>
          <a:p>
            <a:r>
              <a:rPr lang="en-US" sz="2000" dirty="0"/>
              <a:t>Answer here:</a:t>
            </a:r>
          </a:p>
          <a:p>
            <a:r>
              <a:rPr lang="en-US" sz="2000" dirty="0"/>
              <a:t> Hot tier - An online tier optimized for storing data that is accessed or modified frequently. The hot tier has the highest storage costs, but the lowest access costs.</a:t>
            </a:r>
          </a:p>
          <a:p>
            <a:r>
              <a:rPr lang="en-US" sz="2000" dirty="0"/>
              <a:t>Cool tier - An online tier optimized for storing data that is infrequently accessed or modified. Data in the cool tier should be stored for a minimum of 30 days. The cool tier has lower storage costs and higher access costs compared to the hot tier.</a:t>
            </a:r>
          </a:p>
          <a:p>
            <a:r>
              <a:rPr lang="en-US" sz="2000" dirty="0"/>
              <a:t>Cold tier - An online tier optimized for storing data that is rarely accessed or modified, but still requires fast retrieval. Data in the cold tier should be stored for a minimum of 90 days. The cold tier has lower storage costs and higher access costs compared to the cool tier.</a:t>
            </a:r>
          </a:p>
          <a:p>
            <a:r>
              <a:rPr lang="en-US" sz="2000" dirty="0"/>
              <a:t>Archive tier - An offline tier optimized for storing data that is rarely accessed, and that has flexible latency requirements, on the order of hours. Data in the archive tier should be stored for a minimum of 180 days.</a:t>
            </a:r>
          </a:p>
          <a:p>
            <a:endParaRPr lang="en-US" sz="1799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16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49631" y="2240591"/>
            <a:ext cx="2513945" cy="21787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show </a:t>
            </a:r>
            <a:r>
              <a:rPr lang="en-US" sz="1799" b="1" dirty="0"/>
              <a:t>the browser window</a:t>
            </a:r>
            <a:r>
              <a:rPr lang="en-US" sz="1799" dirty="0"/>
              <a:t> with the “This is the original version. –Your Initials” message and </a:t>
            </a:r>
            <a:r>
              <a:rPr lang="en-US" sz="1799" b="1" dirty="0"/>
              <a:t>the URL </a:t>
            </a:r>
            <a:r>
              <a:rPr lang="en-US" sz="1799" dirty="0"/>
              <a:t>on top of the window.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52401" y="915056"/>
            <a:ext cx="2285405" cy="1217612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Creating Blob Snapshots </a:t>
            </a:r>
          </a:p>
          <a:p>
            <a:r>
              <a:rPr lang="en-US" sz="2799" dirty="0"/>
              <a:t>2 of 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CA5C5-27ED-7126-508C-4B46828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6A4-0FDF-41F3-A658-2A0B5609A1E8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E6A-0F24-A80A-A5B7-9D175AD3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213" y="5706786"/>
            <a:ext cx="11659842" cy="97024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42A-2B6F-714F-9BE1-3A01D86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BE08AE-473C-F0C8-8A2A-1B410F16A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576" y="953147"/>
            <a:ext cx="9399479" cy="393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457080" y="1981578"/>
            <a:ext cx="2437765" cy="21787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show </a:t>
            </a:r>
            <a:r>
              <a:rPr lang="en-US" sz="1799" b="1" dirty="0"/>
              <a:t>the browser window </a:t>
            </a:r>
            <a:r>
              <a:rPr lang="en-US" sz="1799" dirty="0"/>
              <a:t>with the “This is the first revised version. –Your Initials” message and </a:t>
            </a:r>
            <a:r>
              <a:rPr lang="en-US" sz="1799" b="1" dirty="0"/>
              <a:t>the URL </a:t>
            </a:r>
            <a:r>
              <a:rPr lang="en-US" sz="1799" dirty="0"/>
              <a:t>on top of the window.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457080" y="762695"/>
            <a:ext cx="2285405" cy="1066521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Enabling Blob Versioning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CA5C5-27ED-7126-508C-4B46828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6A4-0FDF-41F3-A658-2A0B5609A1E8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E6A-0F24-A80A-A5B7-9D175AD3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080" y="5866765"/>
            <a:ext cx="11588017" cy="8102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42A-2B6F-714F-9BE1-3A01D86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19EADB-289B-F31A-C1C9-DEC4A3182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299" y="991235"/>
            <a:ext cx="9173799" cy="44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7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906" y="2133600"/>
            <a:ext cx="9229006" cy="2417147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6000" dirty="0"/>
            </a:br>
            <a:r>
              <a:rPr lang="en-US" sz="6700" dirty="0"/>
              <a:t>Cloud Monitoring</a:t>
            </a:r>
            <a:br>
              <a:rPr lang="en-US" sz="2899" dirty="0"/>
            </a:br>
            <a:br>
              <a:rPr lang="en-US" sz="2899" dirty="0"/>
            </a:br>
            <a:r>
              <a:rPr lang="en-US" sz="2899" dirty="0"/>
              <a:t>							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533261" y="2385330"/>
            <a:ext cx="2513945" cy="30472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show </a:t>
            </a:r>
            <a:r>
              <a:rPr lang="en-US" sz="1799" b="1" dirty="0"/>
              <a:t>the “VM-Status-Change” action group </a:t>
            </a:r>
            <a:r>
              <a:rPr lang="en-US" sz="1799" dirty="0"/>
              <a:t>on the </a:t>
            </a:r>
            <a:r>
              <a:rPr lang="en-US" sz="1799" i="1" dirty="0"/>
              <a:t>Manage actions </a:t>
            </a:r>
            <a:r>
              <a:rPr lang="en-US" sz="1799" dirty="0"/>
              <a:t>page.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799" dirty="0"/>
              <a:t>This screenshot should also show </a:t>
            </a:r>
            <a:r>
              <a:rPr lang="en-US" sz="1799" b="1" dirty="0"/>
              <a:t>your DVU email </a:t>
            </a:r>
            <a:r>
              <a:rPr lang="en-US" sz="1799" dirty="0"/>
              <a:t>in the top right corner of the Azure Portal.</a:t>
            </a:r>
          </a:p>
          <a:p>
            <a:pPr marL="0" indent="0">
              <a:buNone/>
            </a:pPr>
            <a:endParaRPr lang="en-US" sz="1799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457081" y="762694"/>
            <a:ext cx="2666305" cy="1264589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Setting up an Action Group and Notifications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CA5C5-27ED-7126-508C-4B46828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6A4-0FDF-41F3-A658-2A0B5609A1E8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E6A-0F24-A80A-A5B7-9D175AD3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212" y="6095306"/>
            <a:ext cx="11789541" cy="58172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42A-2B6F-714F-9BE1-3A01D86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8D1D1D-8502-BD7A-B1A4-3818F516E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206" y="876965"/>
            <a:ext cx="9045548" cy="5104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441844" y="1981577"/>
            <a:ext cx="2397136" cy="31690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show the </a:t>
            </a:r>
            <a:r>
              <a:rPr lang="en-US" sz="1799" i="1" dirty="0"/>
              <a:t>Alert rules </a:t>
            </a:r>
            <a:r>
              <a:rPr lang="en-US" sz="1799" dirty="0"/>
              <a:t>window showing </a:t>
            </a:r>
            <a:r>
              <a:rPr lang="en-US" sz="1799" b="1" dirty="0"/>
              <a:t>the VM-Deallocate and VM-Restart rules</a:t>
            </a:r>
            <a:r>
              <a:rPr lang="en-US" sz="1799" dirty="0"/>
              <a:t>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799" dirty="0"/>
              <a:t>This screenshot should also show </a:t>
            </a:r>
            <a:r>
              <a:rPr lang="en-US" sz="1799" b="1" dirty="0"/>
              <a:t>your DVU email</a:t>
            </a:r>
            <a:r>
              <a:rPr lang="en-US" sz="1799" dirty="0"/>
              <a:t> in the top right corner of the Azure Portal.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457080" y="762697"/>
            <a:ext cx="2361585" cy="94463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Setting up Alert Rules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CA5C5-27ED-7126-508C-4B46828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6A4-0FDF-41F3-A658-2A0B5609A1E8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E6A-0F24-A80A-A5B7-9D175AD3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844" y="6095303"/>
            <a:ext cx="11518439" cy="58172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42A-2B6F-714F-9BE1-3A01D86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3BF9A0-864D-84F5-F26A-535DBF71D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65" y="762696"/>
            <a:ext cx="9141619" cy="51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505328" y="2003795"/>
            <a:ext cx="2265090" cy="19806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show </a:t>
            </a:r>
            <a:r>
              <a:rPr lang="en-US" sz="1799" i="1" dirty="0"/>
              <a:t>the ‘VM-Restart’ was activated email message</a:t>
            </a:r>
            <a:r>
              <a:rPr lang="en-US" sz="1799" dirty="0"/>
              <a:t> with </a:t>
            </a:r>
            <a:r>
              <a:rPr lang="en-US" sz="1799" b="1" dirty="0"/>
              <a:t>the date and time </a:t>
            </a:r>
            <a:r>
              <a:rPr lang="en-US" sz="1799" dirty="0"/>
              <a:t>of the alert.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457080" y="762696"/>
            <a:ext cx="2361585" cy="958597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Testing Alerts</a:t>
            </a:r>
          </a:p>
          <a:p>
            <a:r>
              <a:rPr lang="en-US" sz="2799" dirty="0"/>
              <a:t>1 of 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CA5C5-27ED-7126-508C-4B46828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6A4-0FDF-41F3-A658-2A0B5609A1E8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E6A-0F24-A80A-A5B7-9D175AD3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081" y="6181012"/>
            <a:ext cx="11486750" cy="49601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42A-2B6F-714F-9BE1-3A01D86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A2FA77-364B-1D2D-9466-182F894E8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516" y="762696"/>
            <a:ext cx="9111315" cy="51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552306" y="1981577"/>
            <a:ext cx="2171134" cy="19806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show </a:t>
            </a:r>
            <a:r>
              <a:rPr lang="en-US" sz="1799" i="1" dirty="0"/>
              <a:t>the ‘VM-Deallocate’ was activated email message</a:t>
            </a:r>
            <a:r>
              <a:rPr lang="en-US" sz="1799" dirty="0"/>
              <a:t> with </a:t>
            </a:r>
            <a:r>
              <a:rPr lang="en-US" sz="1799" b="1" dirty="0"/>
              <a:t>the date and time</a:t>
            </a:r>
            <a:r>
              <a:rPr lang="en-US" sz="1799" dirty="0"/>
              <a:t> of the alert.</a:t>
            </a:r>
          </a:p>
          <a:p>
            <a:pPr marL="0" indent="0">
              <a:buNone/>
            </a:pPr>
            <a:endParaRPr lang="en-US" sz="1799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457080" y="762696"/>
            <a:ext cx="2361585" cy="914161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Testing Alerts 2 of 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CA5C5-27ED-7126-508C-4B46828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6A4-0FDF-41F3-A658-2A0B5609A1E8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E6A-0F24-A80A-A5B7-9D175AD3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080" y="6247666"/>
            <a:ext cx="11570919" cy="42936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42A-2B6F-714F-9BE1-3A01D86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A181A-ECFF-74FF-3869-DFA35B956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66" y="762695"/>
            <a:ext cx="9209334" cy="51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8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Challenges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67782-B59C-BF11-0D7F-1871297457E2}"/>
              </a:ext>
            </a:extLst>
          </p:cNvPr>
          <p:cNvSpPr txBox="1"/>
          <p:nvPr/>
        </p:nvSpPr>
        <p:spPr>
          <a:xfrm>
            <a:off x="760412" y="2362200"/>
            <a:ext cx="8686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Deploying VMs into Subnets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Learning the Azure blob storage access tiers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Creating Blob Snapshots </a:t>
            </a:r>
          </a:p>
          <a:p>
            <a:endParaRPr lang="en-US" sz="1800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21" y="2267138"/>
            <a:ext cx="10817582" cy="232372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Virtual Machine (VM) Instances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212" y="457200"/>
            <a:ext cx="8692399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Career Skills Obtained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1976718"/>
            <a:ext cx="11582400" cy="4419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Plan a network on a cloud platform utilizing principles of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Identify unknown problems utilizing mathematical and scientific methods, software, and/or equipment.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Perform various system tests and experimentation.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Evaluate alternative solutions to problems.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Analyze problems utilizing mathematical and scientific methods, software, and/or equipment.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Demonstrate communication skills in various environments and contexts.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Utilize relevant information and appropriately cite resources to learn, produce, and create.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713" y="533400"/>
            <a:ext cx="7734300" cy="1219200"/>
          </a:xfrm>
        </p:spPr>
        <p:txBody>
          <a:bodyPr>
            <a:normAutofit/>
          </a:bodyPr>
          <a:lstStyle/>
          <a:p>
            <a:r>
              <a:rPr lang="en-US" sz="4400" dirty="0"/>
              <a:t>Conclusion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105E3-E435-47DB-9A8A-97E7C20F1AD3}"/>
              </a:ext>
            </a:extLst>
          </p:cNvPr>
          <p:cNvSpPr txBox="1"/>
          <p:nvPr/>
        </p:nvSpPr>
        <p:spPr>
          <a:xfrm>
            <a:off x="1255712" y="2090172"/>
            <a:ext cx="967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Internet of Things is growing exponentially.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New technologies and applications are being developed on a regular basis.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It is important to stay current with the skills required for this evolving job market.</a:t>
            </a:r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94AAE6-DBB2-BF77-2B91-034D29E58DDF}"/>
              </a:ext>
            </a:extLst>
          </p:cNvPr>
          <p:cNvSpPr txBox="1"/>
          <p:nvPr/>
        </p:nvSpPr>
        <p:spPr>
          <a:xfrm>
            <a:off x="989012" y="685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483CF3-FC73-04CA-9D31-3BC7D0FF14D1}"/>
              </a:ext>
            </a:extLst>
          </p:cNvPr>
          <p:cNvSpPr txBox="1"/>
          <p:nvPr/>
        </p:nvSpPr>
        <p:spPr>
          <a:xfrm>
            <a:off x="989012" y="1752600"/>
            <a:ext cx="7086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Module 2,3,4,5,6 Project 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Course Project Rubric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Hot, Cool, and Archive access tiers for blob data, </a:t>
            </a:r>
            <a:r>
              <a:rPr lang="en-US" sz="2000" dirty="0">
                <a:hlinkClick r:id="rId2"/>
              </a:rPr>
              <a:t>https://docs.microsoft.com/en-us/azure/storage/blobs/access-tiers-overview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Azure Blob Storage Access Tiers, </a:t>
            </a:r>
            <a:r>
              <a:rPr lang="en-US" sz="2000" dirty="0">
                <a:hlinkClick r:id="rId3"/>
              </a:rPr>
              <a:t>https://devry.percipio.com/courses/c7ef0333-8560-403f-a004-9c5c843866b0/videos/2658bbe6-ee97-438b-a376-fbb079c3b3a0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IP Subnet Calculator, </a:t>
            </a:r>
            <a:r>
              <a:rPr lang="en-US" sz="2000" dirty="0">
                <a:hlinkClick r:id="rId4"/>
              </a:rPr>
              <a:t>https://www.calculator.net/ip-subnet-calculator.html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Azure Virtual Network frequently asked questions, </a:t>
            </a:r>
            <a:r>
              <a:rPr lang="en-US" sz="2000" dirty="0">
                <a:hlinkClick r:id="rId5"/>
              </a:rPr>
              <a:t>https://docs.microsoft.com/en-us/azure/virtual-network/virtual-networks-faq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304719" y="1402608"/>
            <a:ext cx="2285405" cy="377853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show </a:t>
            </a:r>
            <a:r>
              <a:rPr lang="en-US" sz="1799" b="1" dirty="0"/>
              <a:t>the NETW211VM page </a:t>
            </a:r>
            <a:r>
              <a:rPr lang="en-US" sz="1799" dirty="0"/>
              <a:t>with information such as the resource group name, subscription, public IP address, etc. </a:t>
            </a:r>
          </a:p>
          <a:p>
            <a:pPr marL="0" indent="0">
              <a:buNone/>
            </a:pPr>
            <a:endParaRPr lang="en-US" sz="1799" dirty="0"/>
          </a:p>
          <a:p>
            <a:pPr marL="0" indent="0">
              <a:buNone/>
            </a:pPr>
            <a:r>
              <a:rPr lang="en-US" sz="1799" dirty="0"/>
              <a:t>This screenshot should also show </a:t>
            </a:r>
            <a:r>
              <a:rPr lang="en-US" sz="1799" b="1" dirty="0"/>
              <a:t>your DVU ID information </a:t>
            </a:r>
            <a:r>
              <a:rPr lang="en-US" sz="1799" dirty="0"/>
              <a:t>in the top right corner of the Azure Portal.</a:t>
            </a:r>
          </a:p>
          <a:p>
            <a:pPr marL="0" indent="0">
              <a:buNone/>
            </a:pPr>
            <a:endParaRPr lang="en-US" sz="1799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457080" y="265927"/>
            <a:ext cx="1980684" cy="681005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Deploying a VM in Azure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CA5C5-27ED-7126-508C-4B46828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6A4-0FDF-41F3-A658-2A0B5609A1E8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E6A-0F24-A80A-A5B7-9D175AD3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19" y="5636819"/>
            <a:ext cx="11727713" cy="104020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42A-2B6F-714F-9BE1-3A01D86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AFFD89-07C2-F5B5-F02D-91A0FBE6D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485" y="230068"/>
            <a:ext cx="9289947" cy="4951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457080" y="1448316"/>
            <a:ext cx="2437765" cy="35499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show </a:t>
            </a:r>
            <a:r>
              <a:rPr lang="en-US" sz="1799" b="1" dirty="0"/>
              <a:t>the PROPERTIES for NETW211VM page</a:t>
            </a:r>
            <a:r>
              <a:rPr lang="en-US" sz="1799" dirty="0"/>
              <a:t>, including the computer name, operating system version, hardware information, etc. </a:t>
            </a:r>
          </a:p>
          <a:p>
            <a:pPr marL="0" indent="0">
              <a:buNone/>
            </a:pPr>
            <a:endParaRPr lang="en-US" sz="1799" dirty="0"/>
          </a:p>
          <a:p>
            <a:pPr marL="0" indent="0">
              <a:buNone/>
            </a:pPr>
            <a:r>
              <a:rPr lang="en-US" sz="1799" dirty="0"/>
              <a:t>This screenshot should also show </a:t>
            </a:r>
            <a:r>
              <a:rPr lang="en-US" sz="1799" b="1" dirty="0"/>
              <a:t>the EVENTS section</a:t>
            </a:r>
            <a:r>
              <a:rPr lang="en-US" sz="1799" dirty="0"/>
              <a:t> with </a:t>
            </a:r>
            <a:r>
              <a:rPr lang="en-US" sz="1799" b="1" dirty="0"/>
              <a:t>the Date and Time </a:t>
            </a:r>
            <a:r>
              <a:rPr lang="en-US" sz="1799" dirty="0"/>
              <a:t>information.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457080" y="479338"/>
            <a:ext cx="1980684" cy="681005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Connecting to the VM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CA5C5-27ED-7126-508C-4B46828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6A4-0FDF-41F3-A658-2A0B5609A1E8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E6A-0F24-A80A-A5B7-9D175AD3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080" y="5967288"/>
            <a:ext cx="11504731" cy="70974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42A-2B6F-714F-9BE1-3A01D86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F02752-3F72-C333-887E-B173D1022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193" y="479338"/>
            <a:ext cx="9370159" cy="493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5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462159" y="301206"/>
            <a:ext cx="1899425" cy="914161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Deleting </a:t>
            </a:r>
          </a:p>
          <a:p>
            <a:r>
              <a:rPr lang="en-US" sz="2799" dirty="0"/>
              <a:t>the VM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478500" y="1215367"/>
            <a:ext cx="2280326" cy="40424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show </a:t>
            </a:r>
            <a:r>
              <a:rPr lang="en-US" sz="1799" b="1" dirty="0"/>
              <a:t>the NETW211-XX (Your Initials) Resource groups page</a:t>
            </a:r>
            <a:r>
              <a:rPr lang="en-US" sz="1799" dirty="0"/>
              <a:t>, with the </a:t>
            </a:r>
            <a:r>
              <a:rPr lang="en-US" sz="1799" b="1" dirty="0"/>
              <a:t>“No resources match your filters” </a:t>
            </a:r>
            <a:r>
              <a:rPr lang="en-US" sz="1799" dirty="0"/>
              <a:t>message.</a:t>
            </a:r>
          </a:p>
          <a:p>
            <a:pPr marL="0" indent="0">
              <a:buNone/>
            </a:pPr>
            <a:endParaRPr lang="en-US" sz="1799" dirty="0"/>
          </a:p>
          <a:p>
            <a:pPr marL="0" indent="0">
              <a:buNone/>
            </a:pPr>
            <a:r>
              <a:rPr lang="en-US" sz="1799" dirty="0"/>
              <a:t>This screenshot should also show </a:t>
            </a:r>
            <a:r>
              <a:rPr lang="en-US" sz="1799" b="1" dirty="0"/>
              <a:t>your DVU ID information </a:t>
            </a:r>
            <a:r>
              <a:rPr lang="en-US" sz="1799" dirty="0"/>
              <a:t>in the top right corner of the Azure Portal.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09E1C7-1F56-5199-D7CE-663A95C0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49E1-55E0-414A-94DA-2932FDFA5CC7}" type="datetime1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6CF7A-979A-B1E8-E5CB-FEF4B7DB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500" y="5934862"/>
            <a:ext cx="11461021" cy="74216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DFFBE-B9F7-91B6-ACA5-82783B92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327A5F-30DB-24F2-849F-76A7C9360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882" y="180972"/>
            <a:ext cx="9103640" cy="48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2078" y="2019577"/>
            <a:ext cx="6704667" cy="281884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Azure </a:t>
            </a:r>
            <a:r>
              <a:rPr lang="en-US" sz="6000" dirty="0" err="1"/>
              <a:t>VNet</a:t>
            </a:r>
            <a:r>
              <a:rPr lang="en-US" sz="6000" dirty="0"/>
              <a:t> and Subnets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80972"/>
            <a:ext cx="10817582" cy="7300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latin typeface="+mj-lt"/>
              </a:rPr>
              <a:t>Creating a </a:t>
            </a:r>
            <a:r>
              <a:rPr lang="en-US" sz="3600" dirty="0" err="1">
                <a:latin typeface="+mj-lt"/>
              </a:rPr>
              <a:t>VNet</a:t>
            </a:r>
            <a:r>
              <a:rPr lang="en-US" sz="3600" dirty="0">
                <a:latin typeface="+mj-lt"/>
              </a:rPr>
              <a:t> with Two Subnets</a:t>
            </a:r>
            <a:endParaRPr lang="en-US" sz="3600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68853A-58FE-2C87-C02E-B9B17C58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41" y="5192992"/>
            <a:ext cx="10817582" cy="1484036"/>
          </a:xfrm>
        </p:spPr>
        <p:txBody>
          <a:bodyPr/>
          <a:lstStyle/>
          <a:p>
            <a:pPr algn="ctr" defTabSz="914126">
              <a:defRPr/>
            </a:pPr>
            <a:r>
              <a:rPr lang="en-US" sz="1400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C67F2-731F-732D-B774-A2DCBEC0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9447F04-5B4A-4B3A-B7B2-0498BAC8F13C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126">
                <a:defRPr/>
              </a:pPr>
              <a:t>8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2DBF99-4635-D8FC-CDF4-C74A4216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126">
              <a:defRPr/>
            </a:pPr>
            <a:fld id="{066B7456-318A-432D-8A19-BE20415C6DA2}" type="datetime1">
              <a:rPr lang="en-U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l" defTabSz="914126">
                <a:defRPr/>
              </a:pPr>
              <a:t>12/15/2023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966D1C1-70A2-ACE2-44EC-7A4408E2293A}"/>
              </a:ext>
            </a:extLst>
          </p:cNvPr>
          <p:cNvSpPr txBox="1">
            <a:spLocks/>
          </p:cNvSpPr>
          <p:nvPr/>
        </p:nvSpPr>
        <p:spPr>
          <a:xfrm>
            <a:off x="621300" y="1288019"/>
            <a:ext cx="11046123" cy="4281961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1. With a /24 network prefix, how many </a:t>
            </a:r>
            <a:r>
              <a:rPr lang="en-US" sz="2000" b="1" dirty="0"/>
              <a:t>usable</a:t>
            </a:r>
            <a:r>
              <a:rPr lang="en-US" sz="2000" dirty="0"/>
              <a:t> IPv4 host addresses are there? [hint: you learned this in NETW191]</a:t>
            </a:r>
          </a:p>
          <a:p>
            <a:r>
              <a:rPr lang="en-US" sz="2000" dirty="0"/>
              <a:t>Answer here:</a:t>
            </a:r>
          </a:p>
          <a:p>
            <a:r>
              <a:rPr lang="en-US" sz="2000" dirty="0"/>
              <a:t> /24 | 255.255.255.0 | </a:t>
            </a:r>
            <a:r>
              <a:rPr lang="en-US" sz="2000" b="1" dirty="0"/>
              <a:t>254</a:t>
            </a:r>
          </a:p>
          <a:p>
            <a:endParaRPr lang="en-US" sz="2000" dirty="0"/>
          </a:p>
          <a:p>
            <a:r>
              <a:rPr lang="en-US" sz="2000" dirty="0"/>
              <a:t>2. Given the answer above, why is the number of available IP addresses for Subnet0 (10.0.0.0/24) or Subnet1 (10.0.1.0/24) is 251 </a:t>
            </a:r>
            <a:r>
              <a:rPr lang="en-US" sz="2000" u="sng" dirty="0"/>
              <a:t>when you create an Azure </a:t>
            </a:r>
            <a:r>
              <a:rPr lang="en-US" sz="2000" u="sng" dirty="0" err="1"/>
              <a:t>VNet</a:t>
            </a:r>
            <a:r>
              <a:rPr lang="en-US" sz="2000" dirty="0"/>
              <a:t>? [hint: where did the missing addresses go?]</a:t>
            </a:r>
          </a:p>
          <a:p>
            <a:r>
              <a:rPr lang="en-US" sz="2000" dirty="0"/>
              <a:t>Answer here:</a:t>
            </a:r>
          </a:p>
          <a:p>
            <a:r>
              <a:rPr lang="en-US" sz="2000" dirty="0"/>
              <a:t>Number of virtual networks that Azure Route Server can support:	</a:t>
            </a:r>
            <a:r>
              <a:rPr lang="en-US" sz="2000" b="1" dirty="0"/>
              <a:t>250</a:t>
            </a:r>
          </a:p>
          <a:p>
            <a:r>
              <a:rPr lang="en-US" sz="2000" dirty="0"/>
              <a:t> All public IP addresses can be used in DNAT rules and they all contribute to available SNAT ports.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07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45351" y="2087241"/>
            <a:ext cx="2742486" cy="35499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dirty="0"/>
              <a:t>This screenshot should include </a:t>
            </a:r>
            <a:r>
              <a:rPr lang="en-US" sz="1799" b="1" dirty="0"/>
              <a:t>the Properties section of the Subnet0-VM page</a:t>
            </a:r>
            <a:r>
              <a:rPr lang="en-US" sz="1799" dirty="0"/>
              <a:t>, showing the networking and size information of the VM.</a:t>
            </a:r>
          </a:p>
          <a:p>
            <a:pPr marL="0" indent="0">
              <a:buNone/>
            </a:pPr>
            <a:endParaRPr lang="en-US" sz="1799" dirty="0"/>
          </a:p>
          <a:p>
            <a:pPr marL="0" indent="0">
              <a:buNone/>
            </a:pPr>
            <a:r>
              <a:rPr lang="en-US" sz="1799" dirty="0"/>
              <a:t>This screenshot should also show </a:t>
            </a:r>
            <a:r>
              <a:rPr lang="en-US" sz="1799" b="1" dirty="0"/>
              <a:t>your DVU email </a:t>
            </a:r>
            <a:r>
              <a:rPr lang="en-US" sz="1799" dirty="0"/>
              <a:t>in the top right corner of the Azure Portal.</a:t>
            </a:r>
          </a:p>
          <a:p>
            <a:pPr marL="0" indent="0">
              <a:buNone/>
            </a:pPr>
            <a:endParaRPr lang="en-US" sz="1799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341620" y="180972"/>
            <a:ext cx="2361585" cy="180060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99" dirty="0"/>
              <a:t>Deploying VMs into Subnets</a:t>
            </a:r>
          </a:p>
          <a:p>
            <a:r>
              <a:rPr lang="en-US" sz="2799" dirty="0"/>
              <a:t>(1 of 3)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CA5C5-27ED-7126-508C-4B46828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6A4-0FDF-41F3-A658-2A0B5609A1E8}" type="datetime1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E6A-0F24-A80A-A5B7-9D175AD3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621" y="5742898"/>
            <a:ext cx="11505584" cy="93413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inherit"/>
              </a:rPr>
              <a:t>The material in this document is produced and maintained by DeVry University for the exclusive use by students and faculty and is copyrighted by DeVry University and/or the original owner. Content in this document cannot be duplicated, modified, distributed or used for any other purpose without the prior written consent of the copyright holder. @2023 DeVry University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42A-2B6F-714F-9BE1-3A01D86F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CF1581-218A-C244-EC7E-EA32A14AB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37" y="180972"/>
            <a:ext cx="8859368" cy="4692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163</TotalTime>
  <Words>2939</Words>
  <Application>Microsoft Office PowerPoint</Application>
  <PresentationFormat>Custom</PresentationFormat>
  <Paragraphs>200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Corbel</vt:lpstr>
      <vt:lpstr>inherit</vt:lpstr>
      <vt:lpstr>Digital Blue Tunnel 16x9</vt:lpstr>
      <vt:lpstr>NETW211  Final Project</vt:lpstr>
      <vt:lpstr>Introduction</vt:lpstr>
      <vt:lpstr>Virtual Machine (VM) Instances </vt:lpstr>
      <vt:lpstr>PowerPoint Presentation</vt:lpstr>
      <vt:lpstr>PowerPoint Presentation</vt:lpstr>
      <vt:lpstr>PowerPoint Presentation</vt:lpstr>
      <vt:lpstr>Azure VNet and Subnets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Azure VM Security </vt:lpstr>
      <vt:lpstr>PowerPoint Presentation</vt:lpstr>
      <vt:lpstr>PowerPoint Presentation</vt:lpstr>
      <vt:lpstr>PowerPoint Presentation</vt:lpstr>
      <vt:lpstr>PowerPoint Presentation</vt:lpstr>
      <vt:lpstr>   Cloud Storage </vt:lpstr>
      <vt:lpstr>PowerPoint Presentation</vt:lpstr>
      <vt:lpstr>PowerPoint Presentation</vt:lpstr>
      <vt:lpstr>PowerPoint Presentation</vt:lpstr>
      <vt:lpstr>PowerPoint Presentation</vt:lpstr>
      <vt:lpstr> Cloud Monitoring         </vt:lpstr>
      <vt:lpstr>PowerPoint Presentation</vt:lpstr>
      <vt:lpstr>PowerPoint Presentation</vt:lpstr>
      <vt:lpstr>PowerPoint Presentation</vt:lpstr>
      <vt:lpstr>PowerPoint Presentation</vt:lpstr>
      <vt:lpstr>Challenges</vt:lpstr>
      <vt:lpstr>Career Skills Obtained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NETW211  Final Project</dc:title>
  <dc:creator>Branden Mata</dc:creator>
  <cp:lastModifiedBy>Branden Mata</cp:lastModifiedBy>
  <cp:revision>32</cp:revision>
  <dcterms:created xsi:type="dcterms:W3CDTF">2023-12-15T19:48:07Z</dcterms:created>
  <dcterms:modified xsi:type="dcterms:W3CDTF">2023-12-15T22:32:01Z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