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2" r:id="rId4"/>
  </p:sldMasterIdLst>
  <p:notesMasterIdLst>
    <p:notesMasterId r:id="rId45"/>
  </p:notesMasterIdLst>
  <p:handoutMasterIdLst>
    <p:handoutMasterId r:id="rId46"/>
  </p:handoutMasterIdLst>
  <p:sldIdLst>
    <p:sldId id="256" r:id="rId5"/>
    <p:sldId id="261" r:id="rId6"/>
    <p:sldId id="263" r:id="rId7"/>
    <p:sldId id="262" r:id="rId8"/>
    <p:sldId id="258"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60" r:id="rId4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48" autoAdjust="0"/>
  </p:normalViewPr>
  <p:slideViewPr>
    <p:cSldViewPr snapToGrid="0">
      <p:cViewPr varScale="1">
        <p:scale>
          <a:sx n="82" d="100"/>
          <a:sy n="82" d="100"/>
        </p:scale>
        <p:origin x="720" y="72"/>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8" d="100"/>
          <a:sy n="68" d="100"/>
        </p:scale>
        <p:origin x="3288"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F81CEA5-62FD-4C83-BDE3-91DFB9827D8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3FA1CBFD-6AD0-48C4-B91B-58830F6F4C3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F869721-F543-4A6C-BF9D-65D7CC540427}" type="datetimeFigureOut">
              <a:rPr lang="en-US" smtClean="0"/>
              <a:t>2/19/2023</a:t>
            </a:fld>
            <a:endParaRPr lang="en-US" dirty="0"/>
          </a:p>
        </p:txBody>
      </p:sp>
      <p:sp>
        <p:nvSpPr>
          <p:cNvPr id="4" name="Footer Placeholder 3">
            <a:extLst>
              <a:ext uri="{FF2B5EF4-FFF2-40B4-BE49-F238E27FC236}">
                <a16:creationId xmlns:a16="http://schemas.microsoft.com/office/drawing/2014/main" id="{A9E55D22-46A3-4B8C-AD40-252FE7896C3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8E70DCEF-9071-4B17-801B-37B4465C8E1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90168E-626C-4E60-93C0-A00D25609468}" type="slidenum">
              <a:rPr lang="en-US" smtClean="0"/>
              <a:t>‹#›</a:t>
            </a:fld>
            <a:endParaRPr lang="en-US" dirty="0"/>
          </a:p>
        </p:txBody>
      </p:sp>
    </p:spTree>
    <p:extLst>
      <p:ext uri="{BB962C8B-B14F-4D97-AF65-F5344CB8AC3E}">
        <p14:creationId xmlns:p14="http://schemas.microsoft.com/office/powerpoint/2010/main" val="37493477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32326A-4C88-4AFB-AA5B-5919D81DFF5B}" type="datetimeFigureOut">
              <a:rPr lang="en-US" smtClean="0"/>
              <a:t>2/17/2023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B3AB32-59DF-41F1-9618-EDFBF5049629}" type="slidenum">
              <a:rPr lang="en-US" smtClean="0"/>
              <a:t>‹#›</a:t>
            </a:fld>
            <a:endParaRPr lang="en-US" dirty="0"/>
          </a:p>
        </p:txBody>
      </p:sp>
    </p:spTree>
    <p:extLst>
      <p:ext uri="{BB962C8B-B14F-4D97-AF65-F5344CB8AC3E}">
        <p14:creationId xmlns:p14="http://schemas.microsoft.com/office/powerpoint/2010/main" val="36618056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B3AB32-59DF-41F1-9618-EDFBF5049629}" type="slidenum">
              <a:rPr lang="en-US" smtClean="0"/>
              <a:t>1</a:t>
            </a:fld>
            <a:endParaRPr lang="en-US" dirty="0"/>
          </a:p>
        </p:txBody>
      </p:sp>
    </p:spTree>
    <p:extLst>
      <p:ext uri="{BB962C8B-B14F-4D97-AF65-F5344CB8AC3E}">
        <p14:creationId xmlns:p14="http://schemas.microsoft.com/office/powerpoint/2010/main" val="1390047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B3AB32-59DF-41F1-9618-EDFBF5049629}" type="slidenum">
              <a:rPr lang="en-US" smtClean="0"/>
              <a:t>40</a:t>
            </a:fld>
            <a:endParaRPr lang="en-US" dirty="0"/>
          </a:p>
        </p:txBody>
      </p:sp>
    </p:spTree>
    <p:extLst>
      <p:ext uri="{BB962C8B-B14F-4D97-AF65-F5344CB8AC3E}">
        <p14:creationId xmlns:p14="http://schemas.microsoft.com/office/powerpoint/2010/main" val="10467141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smtClean="0"/>
              <a:pPr/>
              <a:t>2/17/2023</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03018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54701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smtClean="0"/>
              <a:pPr/>
              <a:t>2/17/2023</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91526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39981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smtClean="0"/>
              <a:pPr/>
              <a:t>2/17/2023</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092908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2/17/2023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871674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2/17/2023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28574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61BEF0D-F0BB-DE4B-95CE-6DB70DBA9567}" type="datetimeFigureOut">
              <a:rPr lang="en-US" smtClean="0"/>
              <a:pPr/>
              <a:t>2/17/2023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Tree>
    <p:extLst>
      <p:ext uri="{BB962C8B-B14F-4D97-AF65-F5344CB8AC3E}">
        <p14:creationId xmlns:p14="http://schemas.microsoft.com/office/powerpoint/2010/main" val="1164318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2/17/2023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126904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smtClean="0"/>
              <a:pPr/>
              <a:t>2/17/2023</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23296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2/17/2023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80803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smtClean="0"/>
              <a:pPr/>
              <a:t>2/17/2023</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smtClean="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828555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493D4EDA-58E0-40CC-B3CA-14CDEB349D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Digital Connections">
            <a:extLst>
              <a:ext uri="{FF2B5EF4-FFF2-40B4-BE49-F238E27FC236}">
                <a16:creationId xmlns:a16="http://schemas.microsoft.com/office/drawing/2014/main" id="{3840F91C-EDD0-4D4E-A4AB-E6C77856C88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3265" t="9091" r="3502" b="-1"/>
          <a:stretch/>
        </p:blipFill>
        <p:spPr>
          <a:xfrm>
            <a:off x="20" y="10"/>
            <a:ext cx="12191980" cy="6857990"/>
          </a:xfrm>
          <a:prstGeom prst="rect">
            <a:avLst/>
          </a:prstGeom>
        </p:spPr>
      </p:pic>
      <p:grpSp>
        <p:nvGrpSpPr>
          <p:cNvPr id="17" name="Group 16">
            <a:extLst>
              <a:ext uri="{FF2B5EF4-FFF2-40B4-BE49-F238E27FC236}">
                <a16:creationId xmlns:a16="http://schemas.microsoft.com/office/drawing/2014/main" id="{AA9EB0BC-A85E-4C26-B355-5DFCEF6CCB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18" name="Rectangle 17">
              <a:extLst>
                <a:ext uri="{FF2B5EF4-FFF2-40B4-BE49-F238E27FC236}">
                  <a16:creationId xmlns:a16="http://schemas.microsoft.com/office/drawing/2014/main" id="{3643E56B-BD42-413D-B17D-7958270F5D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96C04F74-9467-4FA5-95DC-8D481A297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a:extLst>
                <a:ext uri="{FF2B5EF4-FFF2-40B4-BE49-F238E27FC236}">
                  <a16:creationId xmlns:a16="http://schemas.microsoft.com/office/drawing/2014/main" id="{D73DE1C3-5C37-42E9-A3F0-256F193832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22" name="Rectangle 21">
            <a:extLst>
              <a:ext uri="{FF2B5EF4-FFF2-40B4-BE49-F238E27FC236}">
                <a16:creationId xmlns:a16="http://schemas.microsoft.com/office/drawing/2014/main" id="{4A2E7EC3-E07C-46CE-9B25-41865A506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732" y="4428067"/>
            <a:ext cx="11260667" cy="1962497"/>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C02C5318-1A1E-49D0-B2E2-A4B0FA9E8A40}"/>
              </a:ext>
            </a:extLst>
          </p:cNvPr>
          <p:cNvSpPr>
            <a:spLocks noGrp="1"/>
          </p:cNvSpPr>
          <p:nvPr>
            <p:ph type="ctrTitle"/>
          </p:nvPr>
        </p:nvSpPr>
        <p:spPr>
          <a:xfrm>
            <a:off x="581191" y="4497027"/>
            <a:ext cx="10764833" cy="1418170"/>
          </a:xfrm>
        </p:spPr>
        <p:txBody>
          <a:bodyPr>
            <a:noAutofit/>
          </a:bodyPr>
          <a:lstStyle/>
          <a:p>
            <a:r>
              <a:rPr lang="en-US" sz="4400" dirty="0">
                <a:solidFill>
                  <a:schemeClr val="bg1"/>
                </a:solidFill>
              </a:rPr>
              <a:t>CEIS101 Course Project Smart Home automation And Security System</a:t>
            </a:r>
          </a:p>
        </p:txBody>
      </p:sp>
      <p:sp>
        <p:nvSpPr>
          <p:cNvPr id="3" name="Subtitle 2">
            <a:extLst>
              <a:ext uri="{FF2B5EF4-FFF2-40B4-BE49-F238E27FC236}">
                <a16:creationId xmlns:a16="http://schemas.microsoft.com/office/drawing/2014/main" id="{48B6CF59-4E5B-494D-A2F7-97ADD01E6497}"/>
              </a:ext>
            </a:extLst>
          </p:cNvPr>
          <p:cNvSpPr>
            <a:spLocks noGrp="1"/>
          </p:cNvSpPr>
          <p:nvPr>
            <p:ph type="subTitle" idx="1"/>
          </p:nvPr>
        </p:nvSpPr>
        <p:spPr>
          <a:xfrm>
            <a:off x="581191" y="5897049"/>
            <a:ext cx="10993546" cy="484822"/>
          </a:xfrm>
        </p:spPr>
        <p:txBody>
          <a:bodyPr>
            <a:normAutofit/>
          </a:bodyPr>
          <a:lstStyle/>
          <a:p>
            <a:r>
              <a:rPr lang="en-US" dirty="0">
                <a:solidFill>
                  <a:srgbClr val="7CEBFF"/>
                </a:solidFill>
              </a:rPr>
              <a:t>Presented By: Branden Mata</a:t>
            </a:r>
          </a:p>
        </p:txBody>
      </p:sp>
    </p:spTree>
    <p:extLst>
      <p:ext uri="{BB962C8B-B14F-4D97-AF65-F5344CB8AC3E}">
        <p14:creationId xmlns:p14="http://schemas.microsoft.com/office/powerpoint/2010/main" val="14877007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6D712-F8DB-11FC-7671-3822E8D691D3}"/>
              </a:ext>
            </a:extLst>
          </p:cNvPr>
          <p:cNvSpPr>
            <a:spLocks noGrp="1"/>
          </p:cNvSpPr>
          <p:nvPr>
            <p:ph type="title"/>
          </p:nvPr>
        </p:nvSpPr>
        <p:spPr/>
        <p:txBody>
          <a:bodyPr>
            <a:normAutofit/>
          </a:bodyPr>
          <a:lstStyle/>
          <a:p>
            <a:r>
              <a:rPr lang="en-US" sz="4800" dirty="0"/>
              <a:t>Serial Monitor (Screenshot)</a:t>
            </a:r>
          </a:p>
        </p:txBody>
      </p:sp>
      <p:pic>
        <p:nvPicPr>
          <p:cNvPr id="4" name="Content Placeholder 3">
            <a:extLst>
              <a:ext uri="{FF2B5EF4-FFF2-40B4-BE49-F238E27FC236}">
                <a16:creationId xmlns:a16="http://schemas.microsoft.com/office/drawing/2014/main" id="{2A102356-B3B1-3A95-670E-F1E0058B3B70}"/>
              </a:ext>
            </a:extLst>
          </p:cNvPr>
          <p:cNvPicPr>
            <a:picLocks noGrp="1" noChangeAspect="1"/>
          </p:cNvPicPr>
          <p:nvPr>
            <p:ph idx="1"/>
          </p:nvPr>
        </p:nvPicPr>
        <p:blipFill>
          <a:blip r:embed="rId2"/>
          <a:stretch>
            <a:fillRect/>
          </a:stretch>
        </p:blipFill>
        <p:spPr>
          <a:xfrm>
            <a:off x="1710267" y="2181225"/>
            <a:ext cx="8285489" cy="3678238"/>
          </a:xfrm>
          <a:prstGeom prst="rect">
            <a:avLst/>
          </a:prstGeom>
        </p:spPr>
      </p:pic>
    </p:spTree>
    <p:extLst>
      <p:ext uri="{BB962C8B-B14F-4D97-AF65-F5344CB8AC3E}">
        <p14:creationId xmlns:p14="http://schemas.microsoft.com/office/powerpoint/2010/main" val="2134499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D51EC-5CCE-8AB1-708F-75E93346D5F2}"/>
              </a:ext>
            </a:extLst>
          </p:cNvPr>
          <p:cNvSpPr>
            <a:spLocks noGrp="1"/>
          </p:cNvSpPr>
          <p:nvPr>
            <p:ph type="ctrTitle"/>
          </p:nvPr>
        </p:nvSpPr>
        <p:spPr>
          <a:xfrm>
            <a:off x="599225" y="1391478"/>
            <a:ext cx="10993549" cy="1077461"/>
          </a:xfrm>
        </p:spPr>
        <p:txBody>
          <a:bodyPr/>
          <a:lstStyle/>
          <a:p>
            <a:r>
              <a:rPr lang="en-US" dirty="0"/>
              <a:t>  Adding Door sensor to smart home system</a:t>
            </a:r>
          </a:p>
        </p:txBody>
      </p:sp>
    </p:spTree>
    <p:extLst>
      <p:ext uri="{BB962C8B-B14F-4D97-AF65-F5344CB8AC3E}">
        <p14:creationId xmlns:p14="http://schemas.microsoft.com/office/powerpoint/2010/main" val="34148380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61B25-A859-5385-8D50-064992F772E8}"/>
              </a:ext>
            </a:extLst>
          </p:cNvPr>
          <p:cNvSpPr>
            <a:spLocks noGrp="1"/>
          </p:cNvSpPr>
          <p:nvPr>
            <p:ph type="title"/>
          </p:nvPr>
        </p:nvSpPr>
        <p:spPr/>
        <p:txBody>
          <a:bodyPr>
            <a:normAutofit/>
          </a:bodyPr>
          <a:lstStyle/>
          <a:p>
            <a:r>
              <a:rPr lang="en-US" dirty="0"/>
              <a:t>    Circuit of door closed with Green LED ON (picture)</a:t>
            </a:r>
          </a:p>
        </p:txBody>
      </p:sp>
      <p:pic>
        <p:nvPicPr>
          <p:cNvPr id="4" name="Content Placeholder 3">
            <a:extLst>
              <a:ext uri="{FF2B5EF4-FFF2-40B4-BE49-F238E27FC236}">
                <a16:creationId xmlns:a16="http://schemas.microsoft.com/office/drawing/2014/main" id="{5D407C84-F339-90F1-CAA5-E9B77533BA68}"/>
              </a:ext>
            </a:extLst>
          </p:cNvPr>
          <p:cNvPicPr>
            <a:picLocks noGrp="1" noChangeAspect="1"/>
          </p:cNvPicPr>
          <p:nvPr>
            <p:ph idx="1"/>
          </p:nvPr>
        </p:nvPicPr>
        <p:blipFill>
          <a:blip r:embed="rId2"/>
          <a:stretch>
            <a:fillRect/>
          </a:stretch>
        </p:blipFill>
        <p:spPr>
          <a:xfrm>
            <a:off x="2897532" y="2353503"/>
            <a:ext cx="6396935" cy="3678238"/>
          </a:xfrm>
          <a:prstGeom prst="rect">
            <a:avLst/>
          </a:prstGeom>
        </p:spPr>
      </p:pic>
    </p:spTree>
    <p:extLst>
      <p:ext uri="{BB962C8B-B14F-4D97-AF65-F5344CB8AC3E}">
        <p14:creationId xmlns:p14="http://schemas.microsoft.com/office/powerpoint/2010/main" val="37664029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80E02-A2B8-BAD6-B40B-4CD9DA4CF168}"/>
              </a:ext>
            </a:extLst>
          </p:cNvPr>
          <p:cNvSpPr>
            <a:spLocks noGrp="1"/>
          </p:cNvSpPr>
          <p:nvPr>
            <p:ph type="title"/>
          </p:nvPr>
        </p:nvSpPr>
        <p:spPr/>
        <p:txBody>
          <a:bodyPr/>
          <a:lstStyle/>
          <a:p>
            <a:r>
              <a:rPr lang="en-US" dirty="0"/>
              <a:t>     Circuit of door open with Green LED OFF (picture)</a:t>
            </a:r>
          </a:p>
        </p:txBody>
      </p:sp>
      <p:pic>
        <p:nvPicPr>
          <p:cNvPr id="4" name="Content Placeholder 3">
            <a:extLst>
              <a:ext uri="{FF2B5EF4-FFF2-40B4-BE49-F238E27FC236}">
                <a16:creationId xmlns:a16="http://schemas.microsoft.com/office/drawing/2014/main" id="{B08A4B49-D9C9-BC04-DC33-5BBA7CB09D84}"/>
              </a:ext>
            </a:extLst>
          </p:cNvPr>
          <p:cNvPicPr>
            <a:picLocks noGrp="1" noChangeAspect="1"/>
          </p:cNvPicPr>
          <p:nvPr>
            <p:ph idx="1"/>
          </p:nvPr>
        </p:nvPicPr>
        <p:blipFill>
          <a:blip r:embed="rId2"/>
          <a:stretch>
            <a:fillRect/>
          </a:stretch>
        </p:blipFill>
        <p:spPr>
          <a:xfrm>
            <a:off x="3007619" y="2477606"/>
            <a:ext cx="6176761" cy="3678238"/>
          </a:xfrm>
          <a:prstGeom prst="rect">
            <a:avLst/>
          </a:prstGeom>
        </p:spPr>
      </p:pic>
    </p:spTree>
    <p:extLst>
      <p:ext uri="{BB962C8B-B14F-4D97-AF65-F5344CB8AC3E}">
        <p14:creationId xmlns:p14="http://schemas.microsoft.com/office/powerpoint/2010/main" val="28611778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AD9AA-1D57-77DD-D822-3F15E9F70FB3}"/>
              </a:ext>
            </a:extLst>
          </p:cNvPr>
          <p:cNvSpPr>
            <a:spLocks noGrp="1"/>
          </p:cNvSpPr>
          <p:nvPr>
            <p:ph type="title"/>
          </p:nvPr>
        </p:nvSpPr>
        <p:spPr/>
        <p:txBody>
          <a:bodyPr>
            <a:normAutofit/>
          </a:bodyPr>
          <a:lstStyle/>
          <a:p>
            <a:pPr algn="ctr"/>
            <a:r>
              <a:rPr lang="en-US" sz="4000" dirty="0"/>
              <a:t>Arduino code (screenshots)</a:t>
            </a:r>
          </a:p>
        </p:txBody>
      </p:sp>
      <p:pic>
        <p:nvPicPr>
          <p:cNvPr id="5" name="Content Placeholder 4">
            <a:extLst>
              <a:ext uri="{FF2B5EF4-FFF2-40B4-BE49-F238E27FC236}">
                <a16:creationId xmlns:a16="http://schemas.microsoft.com/office/drawing/2014/main" id="{1A62E17A-AF54-9281-F83E-DEC84720F488}"/>
              </a:ext>
            </a:extLst>
          </p:cNvPr>
          <p:cNvPicPr>
            <a:picLocks noGrp="1" noChangeAspect="1"/>
          </p:cNvPicPr>
          <p:nvPr>
            <p:ph sz="half" idx="1"/>
          </p:nvPr>
        </p:nvPicPr>
        <p:blipFill>
          <a:blip r:embed="rId2"/>
          <a:stretch>
            <a:fillRect/>
          </a:stretch>
        </p:blipFill>
        <p:spPr>
          <a:xfrm>
            <a:off x="581191" y="2227263"/>
            <a:ext cx="3140121" cy="3633787"/>
          </a:xfrm>
          <a:prstGeom prst="rect">
            <a:avLst/>
          </a:prstGeom>
        </p:spPr>
      </p:pic>
      <p:pic>
        <p:nvPicPr>
          <p:cNvPr id="6" name="Content Placeholder 5">
            <a:extLst>
              <a:ext uri="{FF2B5EF4-FFF2-40B4-BE49-F238E27FC236}">
                <a16:creationId xmlns:a16="http://schemas.microsoft.com/office/drawing/2014/main" id="{EBC3D089-BC72-4664-7859-556EC2039ED0}"/>
              </a:ext>
            </a:extLst>
          </p:cNvPr>
          <p:cNvPicPr>
            <a:picLocks noGrp="1" noChangeAspect="1"/>
          </p:cNvPicPr>
          <p:nvPr>
            <p:ph sz="half" idx="2"/>
          </p:nvPr>
        </p:nvPicPr>
        <p:blipFill>
          <a:blip r:embed="rId3"/>
          <a:stretch>
            <a:fillRect/>
          </a:stretch>
        </p:blipFill>
        <p:spPr>
          <a:xfrm>
            <a:off x="4169734" y="2227262"/>
            <a:ext cx="3098539" cy="3633787"/>
          </a:xfrm>
          <a:prstGeom prst="rect">
            <a:avLst/>
          </a:prstGeom>
        </p:spPr>
      </p:pic>
      <p:pic>
        <p:nvPicPr>
          <p:cNvPr id="7" name="Picture 6">
            <a:extLst>
              <a:ext uri="{FF2B5EF4-FFF2-40B4-BE49-F238E27FC236}">
                <a16:creationId xmlns:a16="http://schemas.microsoft.com/office/drawing/2014/main" id="{ECAF290D-1543-A254-88A6-910EB5DBFBF8}"/>
              </a:ext>
            </a:extLst>
          </p:cNvPr>
          <p:cNvPicPr>
            <a:picLocks noChangeAspect="1"/>
          </p:cNvPicPr>
          <p:nvPr/>
        </p:nvPicPr>
        <p:blipFill>
          <a:blip r:embed="rId4"/>
          <a:stretch>
            <a:fillRect/>
          </a:stretch>
        </p:blipFill>
        <p:spPr>
          <a:xfrm>
            <a:off x="7696293" y="2227261"/>
            <a:ext cx="3686966" cy="3633787"/>
          </a:xfrm>
          <a:prstGeom prst="rect">
            <a:avLst/>
          </a:prstGeom>
        </p:spPr>
      </p:pic>
    </p:spTree>
    <p:extLst>
      <p:ext uri="{BB962C8B-B14F-4D97-AF65-F5344CB8AC3E}">
        <p14:creationId xmlns:p14="http://schemas.microsoft.com/office/powerpoint/2010/main" val="37372593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58D99-4CEA-0A4F-900E-D450BB6E746E}"/>
              </a:ext>
            </a:extLst>
          </p:cNvPr>
          <p:cNvSpPr>
            <a:spLocks noGrp="1"/>
          </p:cNvSpPr>
          <p:nvPr>
            <p:ph type="title"/>
          </p:nvPr>
        </p:nvSpPr>
        <p:spPr/>
        <p:txBody>
          <a:bodyPr>
            <a:normAutofit/>
          </a:bodyPr>
          <a:lstStyle/>
          <a:p>
            <a:pPr algn="ctr"/>
            <a:r>
              <a:rPr lang="en-US" sz="4000" dirty="0"/>
              <a:t>Serial Monitor (screenshot)</a:t>
            </a:r>
          </a:p>
        </p:txBody>
      </p:sp>
      <p:pic>
        <p:nvPicPr>
          <p:cNvPr id="4" name="Content Placeholder 3">
            <a:extLst>
              <a:ext uri="{FF2B5EF4-FFF2-40B4-BE49-F238E27FC236}">
                <a16:creationId xmlns:a16="http://schemas.microsoft.com/office/drawing/2014/main" id="{D69194C6-0C2F-03A0-224E-08BDC72E2A27}"/>
              </a:ext>
            </a:extLst>
          </p:cNvPr>
          <p:cNvPicPr>
            <a:picLocks noGrp="1" noChangeAspect="1"/>
          </p:cNvPicPr>
          <p:nvPr>
            <p:ph idx="1"/>
          </p:nvPr>
        </p:nvPicPr>
        <p:blipFill>
          <a:blip r:embed="rId2"/>
          <a:stretch>
            <a:fillRect/>
          </a:stretch>
        </p:blipFill>
        <p:spPr>
          <a:xfrm>
            <a:off x="2222001" y="2181225"/>
            <a:ext cx="7747997" cy="3678238"/>
          </a:xfrm>
          <a:prstGeom prst="rect">
            <a:avLst/>
          </a:prstGeom>
        </p:spPr>
      </p:pic>
    </p:spTree>
    <p:extLst>
      <p:ext uri="{BB962C8B-B14F-4D97-AF65-F5344CB8AC3E}">
        <p14:creationId xmlns:p14="http://schemas.microsoft.com/office/powerpoint/2010/main" val="21710567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C008D-F515-6778-5721-7959DFA7CAB8}"/>
              </a:ext>
            </a:extLst>
          </p:cNvPr>
          <p:cNvSpPr>
            <a:spLocks noGrp="1"/>
          </p:cNvSpPr>
          <p:nvPr>
            <p:ph type="ctrTitle"/>
          </p:nvPr>
        </p:nvSpPr>
        <p:spPr>
          <a:xfrm>
            <a:off x="1007911" y="1142351"/>
            <a:ext cx="10993549" cy="1475013"/>
          </a:xfrm>
        </p:spPr>
        <p:txBody>
          <a:bodyPr>
            <a:noAutofit/>
          </a:bodyPr>
          <a:lstStyle/>
          <a:p>
            <a:r>
              <a:rPr lang="en-US" sz="3200" dirty="0"/>
              <a:t>Adding Distance Sensor to Smart Home System </a:t>
            </a:r>
            <a:br>
              <a:rPr lang="en-US" sz="3200" dirty="0"/>
            </a:br>
            <a:r>
              <a:rPr lang="en-US" sz="3200" dirty="0"/>
              <a:t>and Conducting Data Analysis</a:t>
            </a:r>
            <a:br>
              <a:rPr lang="en-US" sz="3200" dirty="0"/>
            </a:br>
            <a:endParaRPr lang="en-US" sz="3200" dirty="0"/>
          </a:p>
        </p:txBody>
      </p:sp>
    </p:spTree>
    <p:extLst>
      <p:ext uri="{BB962C8B-B14F-4D97-AF65-F5344CB8AC3E}">
        <p14:creationId xmlns:p14="http://schemas.microsoft.com/office/powerpoint/2010/main" val="41545187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AB170-F977-8C72-4663-F317006821AC}"/>
              </a:ext>
            </a:extLst>
          </p:cNvPr>
          <p:cNvSpPr>
            <a:spLocks noGrp="1"/>
          </p:cNvSpPr>
          <p:nvPr>
            <p:ph type="title"/>
          </p:nvPr>
        </p:nvSpPr>
        <p:spPr/>
        <p:txBody>
          <a:bodyPr>
            <a:normAutofit/>
          </a:bodyPr>
          <a:lstStyle/>
          <a:p>
            <a:r>
              <a:rPr lang="en-US" sz="4000" dirty="0"/>
              <a:t>Circuit with green LED on (picture)</a:t>
            </a:r>
          </a:p>
        </p:txBody>
      </p:sp>
      <p:pic>
        <p:nvPicPr>
          <p:cNvPr id="4" name="Content Placeholder 3">
            <a:extLst>
              <a:ext uri="{FF2B5EF4-FFF2-40B4-BE49-F238E27FC236}">
                <a16:creationId xmlns:a16="http://schemas.microsoft.com/office/drawing/2014/main" id="{36B3823D-0895-F994-FF30-CF1C53C8DC4E}"/>
              </a:ext>
            </a:extLst>
          </p:cNvPr>
          <p:cNvPicPr>
            <a:picLocks noGrp="1" noChangeAspect="1"/>
          </p:cNvPicPr>
          <p:nvPr>
            <p:ph idx="1"/>
          </p:nvPr>
        </p:nvPicPr>
        <p:blipFill>
          <a:blip r:embed="rId2"/>
          <a:stretch>
            <a:fillRect/>
          </a:stretch>
        </p:blipFill>
        <p:spPr>
          <a:xfrm>
            <a:off x="3159591" y="2477606"/>
            <a:ext cx="5872817" cy="3678238"/>
          </a:xfrm>
          <a:prstGeom prst="rect">
            <a:avLst/>
          </a:prstGeom>
        </p:spPr>
      </p:pic>
    </p:spTree>
    <p:extLst>
      <p:ext uri="{BB962C8B-B14F-4D97-AF65-F5344CB8AC3E}">
        <p14:creationId xmlns:p14="http://schemas.microsoft.com/office/powerpoint/2010/main" val="17576345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B3549-4BDD-3262-76B8-95D79C98B530}"/>
              </a:ext>
            </a:extLst>
          </p:cNvPr>
          <p:cNvSpPr>
            <a:spLocks noGrp="1"/>
          </p:cNvSpPr>
          <p:nvPr>
            <p:ph type="title"/>
          </p:nvPr>
        </p:nvSpPr>
        <p:spPr/>
        <p:txBody>
          <a:bodyPr>
            <a:normAutofit/>
          </a:bodyPr>
          <a:lstStyle/>
          <a:p>
            <a:r>
              <a:rPr lang="en-US" sz="4000" dirty="0"/>
              <a:t>Circuit with yellow LED on (picture)</a:t>
            </a:r>
          </a:p>
        </p:txBody>
      </p:sp>
      <p:pic>
        <p:nvPicPr>
          <p:cNvPr id="4" name="Content Placeholder 3">
            <a:extLst>
              <a:ext uri="{FF2B5EF4-FFF2-40B4-BE49-F238E27FC236}">
                <a16:creationId xmlns:a16="http://schemas.microsoft.com/office/drawing/2014/main" id="{76D5ECCB-9279-C37C-039B-DCC34799389F}"/>
              </a:ext>
            </a:extLst>
          </p:cNvPr>
          <p:cNvPicPr>
            <a:picLocks noGrp="1" noChangeAspect="1"/>
          </p:cNvPicPr>
          <p:nvPr>
            <p:ph idx="1"/>
          </p:nvPr>
        </p:nvPicPr>
        <p:blipFill>
          <a:blip r:embed="rId2"/>
          <a:stretch>
            <a:fillRect/>
          </a:stretch>
        </p:blipFill>
        <p:spPr>
          <a:xfrm>
            <a:off x="3230880" y="2477606"/>
            <a:ext cx="5233338" cy="3678238"/>
          </a:xfrm>
          <a:prstGeom prst="rect">
            <a:avLst/>
          </a:prstGeom>
        </p:spPr>
      </p:pic>
    </p:spTree>
    <p:extLst>
      <p:ext uri="{BB962C8B-B14F-4D97-AF65-F5344CB8AC3E}">
        <p14:creationId xmlns:p14="http://schemas.microsoft.com/office/powerpoint/2010/main" val="10330310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07B61-BB26-A921-4527-3BE59AC3E94B}"/>
              </a:ext>
            </a:extLst>
          </p:cNvPr>
          <p:cNvSpPr>
            <a:spLocks noGrp="1"/>
          </p:cNvSpPr>
          <p:nvPr>
            <p:ph type="title"/>
          </p:nvPr>
        </p:nvSpPr>
        <p:spPr/>
        <p:txBody>
          <a:bodyPr>
            <a:normAutofit/>
          </a:bodyPr>
          <a:lstStyle/>
          <a:p>
            <a:r>
              <a:rPr lang="en-US" sz="4000" dirty="0"/>
              <a:t>Circuit with red LED on (picture)</a:t>
            </a:r>
          </a:p>
        </p:txBody>
      </p:sp>
      <p:pic>
        <p:nvPicPr>
          <p:cNvPr id="4" name="Content Placeholder 3">
            <a:extLst>
              <a:ext uri="{FF2B5EF4-FFF2-40B4-BE49-F238E27FC236}">
                <a16:creationId xmlns:a16="http://schemas.microsoft.com/office/drawing/2014/main" id="{CFEB86C7-95A4-57A9-0C3B-98D7B2DCF152}"/>
              </a:ext>
            </a:extLst>
          </p:cNvPr>
          <p:cNvPicPr>
            <a:picLocks noGrp="1" noChangeAspect="1"/>
          </p:cNvPicPr>
          <p:nvPr>
            <p:ph idx="1"/>
          </p:nvPr>
        </p:nvPicPr>
        <p:blipFill>
          <a:blip r:embed="rId2"/>
          <a:stretch>
            <a:fillRect/>
          </a:stretch>
        </p:blipFill>
        <p:spPr>
          <a:xfrm>
            <a:off x="3535681" y="2477606"/>
            <a:ext cx="4484440" cy="3678238"/>
          </a:xfrm>
          <a:prstGeom prst="rect">
            <a:avLst/>
          </a:prstGeom>
        </p:spPr>
      </p:pic>
    </p:spTree>
    <p:extLst>
      <p:ext uri="{BB962C8B-B14F-4D97-AF65-F5344CB8AC3E}">
        <p14:creationId xmlns:p14="http://schemas.microsoft.com/office/powerpoint/2010/main" val="39269620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DF5BE-B1F3-1F90-3CB1-77828B352EAB}"/>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62B8095F-29E9-AE8E-4332-B6D99C1D2037}"/>
              </a:ext>
            </a:extLst>
          </p:cNvPr>
          <p:cNvSpPr>
            <a:spLocks noGrp="1"/>
          </p:cNvSpPr>
          <p:nvPr>
            <p:ph idx="1"/>
          </p:nvPr>
        </p:nvSpPr>
        <p:spPr>
          <a:xfrm>
            <a:off x="434716" y="1912776"/>
            <a:ext cx="11176092" cy="4777273"/>
          </a:xfrm>
        </p:spPr>
        <p:txBody>
          <a:bodyPr>
            <a:normAutofit/>
          </a:bodyPr>
          <a:lstStyle/>
          <a:p>
            <a:pPr marL="0" indent="0">
              <a:buNone/>
            </a:pPr>
            <a:r>
              <a:rPr lang="en-US" b="1" dirty="0"/>
              <a:t>Develop a smart home automation and security system by:</a:t>
            </a:r>
          </a:p>
          <a:p>
            <a:r>
              <a:rPr lang="en-US" dirty="0"/>
              <a:t>Designing the prototype in </a:t>
            </a:r>
            <a:r>
              <a:rPr lang="en-US" dirty="0" err="1"/>
              <a:t>Tinkercad</a:t>
            </a:r>
            <a:endParaRPr lang="en-US" dirty="0"/>
          </a:p>
          <a:p>
            <a:r>
              <a:rPr lang="en-US" dirty="0"/>
              <a:t>Building the hardware with Tech Core Kit</a:t>
            </a:r>
          </a:p>
          <a:p>
            <a:r>
              <a:rPr lang="en-US" dirty="0"/>
              <a:t>Programming within Arduino IDE</a:t>
            </a:r>
          </a:p>
          <a:p>
            <a:pPr marL="0" indent="0">
              <a:buNone/>
            </a:pPr>
            <a:r>
              <a:rPr lang="en-US" b="1" dirty="0"/>
              <a:t>The smart home system will encompass various devices to monitor the home:</a:t>
            </a:r>
          </a:p>
          <a:p>
            <a:r>
              <a:rPr lang="en-US" dirty="0"/>
              <a:t>Door sensor to check whether the door is open or closed</a:t>
            </a:r>
          </a:p>
          <a:p>
            <a:r>
              <a:rPr lang="en-US" dirty="0"/>
              <a:t>Distance sensor to monitor for a possible home intruder</a:t>
            </a:r>
          </a:p>
          <a:p>
            <a:r>
              <a:rPr lang="en-US" dirty="0"/>
              <a:t>Automated lights that turn on when it is dark</a:t>
            </a:r>
          </a:p>
          <a:p>
            <a:r>
              <a:rPr lang="en-US" dirty="0"/>
              <a:t>Water level sensor to monitor for possible flooding</a:t>
            </a:r>
          </a:p>
          <a:p>
            <a:r>
              <a:rPr lang="en-US" dirty="0"/>
              <a:t>Temperature and humidity sensor to monitor the weather conditions</a:t>
            </a:r>
          </a:p>
          <a:p>
            <a:endParaRPr lang="en-US" dirty="0"/>
          </a:p>
        </p:txBody>
      </p:sp>
    </p:spTree>
    <p:extLst>
      <p:ext uri="{BB962C8B-B14F-4D97-AF65-F5344CB8AC3E}">
        <p14:creationId xmlns:p14="http://schemas.microsoft.com/office/powerpoint/2010/main" val="35267880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1AE06-C6D6-6359-07BD-129F645A528A}"/>
              </a:ext>
            </a:extLst>
          </p:cNvPr>
          <p:cNvSpPr>
            <a:spLocks noGrp="1"/>
          </p:cNvSpPr>
          <p:nvPr>
            <p:ph type="title"/>
          </p:nvPr>
        </p:nvSpPr>
        <p:spPr/>
        <p:txBody>
          <a:bodyPr>
            <a:normAutofit/>
          </a:bodyPr>
          <a:lstStyle/>
          <a:p>
            <a:pPr algn="ctr"/>
            <a:r>
              <a:rPr lang="en-US" sz="4000" dirty="0"/>
              <a:t>Arduino Code (screenshots)</a:t>
            </a:r>
          </a:p>
        </p:txBody>
      </p:sp>
      <p:pic>
        <p:nvPicPr>
          <p:cNvPr id="5" name="Content Placeholder 4">
            <a:extLst>
              <a:ext uri="{FF2B5EF4-FFF2-40B4-BE49-F238E27FC236}">
                <a16:creationId xmlns:a16="http://schemas.microsoft.com/office/drawing/2014/main" id="{EC3B722E-BBD4-7CB9-8994-E459BF363415}"/>
              </a:ext>
            </a:extLst>
          </p:cNvPr>
          <p:cNvPicPr>
            <a:picLocks noGrp="1" noChangeAspect="1"/>
          </p:cNvPicPr>
          <p:nvPr>
            <p:ph sz="half" idx="1"/>
          </p:nvPr>
        </p:nvPicPr>
        <p:blipFill>
          <a:blip r:embed="rId2"/>
          <a:stretch>
            <a:fillRect/>
          </a:stretch>
        </p:blipFill>
        <p:spPr>
          <a:xfrm>
            <a:off x="581025" y="2519500"/>
            <a:ext cx="5422900" cy="3049312"/>
          </a:xfrm>
          <a:prstGeom prst="rect">
            <a:avLst/>
          </a:prstGeom>
        </p:spPr>
      </p:pic>
      <p:pic>
        <p:nvPicPr>
          <p:cNvPr id="6" name="Content Placeholder 5">
            <a:extLst>
              <a:ext uri="{FF2B5EF4-FFF2-40B4-BE49-F238E27FC236}">
                <a16:creationId xmlns:a16="http://schemas.microsoft.com/office/drawing/2014/main" id="{8B524EF3-1449-99C8-8D03-42B9671D11F4}"/>
              </a:ext>
            </a:extLst>
          </p:cNvPr>
          <p:cNvPicPr>
            <a:picLocks noGrp="1" noChangeAspect="1"/>
          </p:cNvPicPr>
          <p:nvPr>
            <p:ph sz="half" idx="2"/>
          </p:nvPr>
        </p:nvPicPr>
        <p:blipFill>
          <a:blip r:embed="rId3"/>
          <a:stretch>
            <a:fillRect/>
          </a:stretch>
        </p:blipFill>
        <p:spPr>
          <a:xfrm>
            <a:off x="6188075" y="2517362"/>
            <a:ext cx="5422900" cy="3053588"/>
          </a:xfrm>
          <a:prstGeom prst="rect">
            <a:avLst/>
          </a:prstGeom>
        </p:spPr>
      </p:pic>
    </p:spTree>
    <p:extLst>
      <p:ext uri="{BB962C8B-B14F-4D97-AF65-F5344CB8AC3E}">
        <p14:creationId xmlns:p14="http://schemas.microsoft.com/office/powerpoint/2010/main" val="9616608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7CBF8-2180-1998-B8C7-1980557D6A4E}"/>
              </a:ext>
            </a:extLst>
          </p:cNvPr>
          <p:cNvSpPr>
            <a:spLocks noGrp="1"/>
          </p:cNvSpPr>
          <p:nvPr>
            <p:ph type="title"/>
          </p:nvPr>
        </p:nvSpPr>
        <p:spPr/>
        <p:txBody>
          <a:bodyPr>
            <a:normAutofit/>
          </a:bodyPr>
          <a:lstStyle/>
          <a:p>
            <a:pPr algn="ctr"/>
            <a:r>
              <a:rPr lang="en-US" sz="4000" dirty="0"/>
              <a:t>Arduino Code (screenshots)</a:t>
            </a:r>
          </a:p>
        </p:txBody>
      </p:sp>
      <p:pic>
        <p:nvPicPr>
          <p:cNvPr id="5" name="Content Placeholder 4">
            <a:extLst>
              <a:ext uri="{FF2B5EF4-FFF2-40B4-BE49-F238E27FC236}">
                <a16:creationId xmlns:a16="http://schemas.microsoft.com/office/drawing/2014/main" id="{D8CDDEC1-F83F-CD20-5835-CD00371EE4EC}"/>
              </a:ext>
            </a:extLst>
          </p:cNvPr>
          <p:cNvPicPr>
            <a:picLocks noGrp="1" noChangeAspect="1"/>
          </p:cNvPicPr>
          <p:nvPr>
            <p:ph sz="half" idx="1"/>
          </p:nvPr>
        </p:nvPicPr>
        <p:blipFill>
          <a:blip r:embed="rId2"/>
          <a:stretch>
            <a:fillRect/>
          </a:stretch>
        </p:blipFill>
        <p:spPr>
          <a:xfrm>
            <a:off x="581025" y="2519767"/>
            <a:ext cx="4798695" cy="2811606"/>
          </a:xfrm>
          <a:prstGeom prst="rect">
            <a:avLst/>
          </a:prstGeom>
        </p:spPr>
      </p:pic>
      <p:pic>
        <p:nvPicPr>
          <p:cNvPr id="6" name="Content Placeholder 5">
            <a:extLst>
              <a:ext uri="{FF2B5EF4-FFF2-40B4-BE49-F238E27FC236}">
                <a16:creationId xmlns:a16="http://schemas.microsoft.com/office/drawing/2014/main" id="{631963FD-38C9-B232-D670-B5C2EB5484AD}"/>
              </a:ext>
            </a:extLst>
          </p:cNvPr>
          <p:cNvPicPr>
            <a:picLocks noGrp="1" noChangeAspect="1"/>
          </p:cNvPicPr>
          <p:nvPr>
            <p:ph sz="half" idx="2"/>
          </p:nvPr>
        </p:nvPicPr>
        <p:blipFill>
          <a:blip r:embed="rId3"/>
          <a:stretch>
            <a:fillRect/>
          </a:stretch>
        </p:blipFill>
        <p:spPr>
          <a:xfrm>
            <a:off x="6096000" y="2519768"/>
            <a:ext cx="5514975" cy="2811606"/>
          </a:xfrm>
          <a:prstGeom prst="rect">
            <a:avLst/>
          </a:prstGeom>
        </p:spPr>
      </p:pic>
    </p:spTree>
    <p:extLst>
      <p:ext uri="{BB962C8B-B14F-4D97-AF65-F5344CB8AC3E}">
        <p14:creationId xmlns:p14="http://schemas.microsoft.com/office/powerpoint/2010/main" val="9554477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16AEF-9113-BC89-791B-B6FFAC133698}"/>
              </a:ext>
            </a:extLst>
          </p:cNvPr>
          <p:cNvSpPr>
            <a:spLocks noGrp="1"/>
          </p:cNvSpPr>
          <p:nvPr>
            <p:ph type="title"/>
          </p:nvPr>
        </p:nvSpPr>
        <p:spPr/>
        <p:txBody>
          <a:bodyPr>
            <a:normAutofit/>
          </a:bodyPr>
          <a:lstStyle/>
          <a:p>
            <a:pPr algn="ctr"/>
            <a:r>
              <a:rPr lang="en-US" sz="4000" dirty="0"/>
              <a:t>Arduino Code (screenshots)</a:t>
            </a:r>
          </a:p>
        </p:txBody>
      </p:sp>
      <p:pic>
        <p:nvPicPr>
          <p:cNvPr id="4" name="Content Placeholder 3">
            <a:extLst>
              <a:ext uri="{FF2B5EF4-FFF2-40B4-BE49-F238E27FC236}">
                <a16:creationId xmlns:a16="http://schemas.microsoft.com/office/drawing/2014/main" id="{85693FCB-0902-F6C2-91AA-FAAE3D90A4E4}"/>
              </a:ext>
            </a:extLst>
          </p:cNvPr>
          <p:cNvPicPr>
            <a:picLocks noGrp="1" noChangeAspect="1"/>
          </p:cNvPicPr>
          <p:nvPr>
            <p:ph idx="1"/>
          </p:nvPr>
        </p:nvPicPr>
        <p:blipFill>
          <a:blip r:embed="rId2"/>
          <a:stretch>
            <a:fillRect/>
          </a:stretch>
        </p:blipFill>
        <p:spPr>
          <a:xfrm>
            <a:off x="2829889" y="2181225"/>
            <a:ext cx="6532221" cy="3678238"/>
          </a:xfrm>
          <a:prstGeom prst="rect">
            <a:avLst/>
          </a:prstGeom>
        </p:spPr>
      </p:pic>
    </p:spTree>
    <p:extLst>
      <p:ext uri="{BB962C8B-B14F-4D97-AF65-F5344CB8AC3E}">
        <p14:creationId xmlns:p14="http://schemas.microsoft.com/office/powerpoint/2010/main" val="4971189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37130-9A49-7E4C-0D33-85675CE8875A}"/>
              </a:ext>
            </a:extLst>
          </p:cNvPr>
          <p:cNvSpPr>
            <a:spLocks noGrp="1"/>
          </p:cNvSpPr>
          <p:nvPr>
            <p:ph type="title"/>
          </p:nvPr>
        </p:nvSpPr>
        <p:spPr/>
        <p:txBody>
          <a:bodyPr/>
          <a:lstStyle/>
          <a:p>
            <a:pPr algn="ctr"/>
            <a:r>
              <a:rPr lang="en-US" sz="4000" dirty="0"/>
              <a:t>Plot of data (graph from Excel)</a:t>
            </a:r>
            <a:endParaRPr lang="en-US" dirty="0"/>
          </a:p>
        </p:txBody>
      </p:sp>
      <p:pic>
        <p:nvPicPr>
          <p:cNvPr id="4" name="Content Placeholder 3">
            <a:extLst>
              <a:ext uri="{FF2B5EF4-FFF2-40B4-BE49-F238E27FC236}">
                <a16:creationId xmlns:a16="http://schemas.microsoft.com/office/drawing/2014/main" id="{2D41A68A-EF0B-1ABC-6495-3C716E9851D1}"/>
              </a:ext>
            </a:extLst>
          </p:cNvPr>
          <p:cNvPicPr>
            <a:picLocks noGrp="1" noChangeAspect="1"/>
          </p:cNvPicPr>
          <p:nvPr>
            <p:ph idx="1"/>
          </p:nvPr>
        </p:nvPicPr>
        <p:blipFill>
          <a:blip r:embed="rId2"/>
          <a:stretch>
            <a:fillRect/>
          </a:stretch>
        </p:blipFill>
        <p:spPr>
          <a:xfrm>
            <a:off x="2738504" y="2477606"/>
            <a:ext cx="6714991" cy="3678238"/>
          </a:xfrm>
          <a:prstGeom prst="rect">
            <a:avLst/>
          </a:prstGeom>
        </p:spPr>
      </p:pic>
    </p:spTree>
    <p:extLst>
      <p:ext uri="{BB962C8B-B14F-4D97-AF65-F5344CB8AC3E}">
        <p14:creationId xmlns:p14="http://schemas.microsoft.com/office/powerpoint/2010/main" val="14855266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61222-D74A-FACB-7DB5-0D92177E1140}"/>
              </a:ext>
            </a:extLst>
          </p:cNvPr>
          <p:cNvSpPr>
            <a:spLocks noGrp="1"/>
          </p:cNvSpPr>
          <p:nvPr>
            <p:ph type="ctrTitle"/>
          </p:nvPr>
        </p:nvSpPr>
        <p:spPr>
          <a:xfrm>
            <a:off x="599225" y="1127111"/>
            <a:ext cx="10993549" cy="1475013"/>
          </a:xfrm>
        </p:spPr>
        <p:txBody>
          <a:bodyPr>
            <a:normAutofit fontScale="90000"/>
          </a:bodyPr>
          <a:lstStyle/>
          <a:p>
            <a:r>
              <a:rPr lang="en-US" dirty="0"/>
              <a:t>Adding Automated Light to Smart Home System </a:t>
            </a:r>
            <a:br>
              <a:rPr lang="en-US" dirty="0"/>
            </a:br>
            <a:endParaRPr lang="en-US" dirty="0"/>
          </a:p>
        </p:txBody>
      </p:sp>
    </p:spTree>
    <p:extLst>
      <p:ext uri="{BB962C8B-B14F-4D97-AF65-F5344CB8AC3E}">
        <p14:creationId xmlns:p14="http://schemas.microsoft.com/office/powerpoint/2010/main" val="39474203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C2958-F6E9-04EF-A122-C1FA8F65D7B7}"/>
              </a:ext>
            </a:extLst>
          </p:cNvPr>
          <p:cNvSpPr>
            <a:spLocks noGrp="1"/>
          </p:cNvSpPr>
          <p:nvPr>
            <p:ph type="title"/>
          </p:nvPr>
        </p:nvSpPr>
        <p:spPr/>
        <p:txBody>
          <a:bodyPr>
            <a:normAutofit/>
          </a:bodyPr>
          <a:lstStyle/>
          <a:p>
            <a:r>
              <a:rPr lang="en-US" sz="3600" dirty="0"/>
              <a:t>Circuit with automated LED off (picture)</a:t>
            </a:r>
          </a:p>
        </p:txBody>
      </p:sp>
      <p:pic>
        <p:nvPicPr>
          <p:cNvPr id="4" name="Content Placeholder 3">
            <a:extLst>
              <a:ext uri="{FF2B5EF4-FFF2-40B4-BE49-F238E27FC236}">
                <a16:creationId xmlns:a16="http://schemas.microsoft.com/office/drawing/2014/main" id="{E92D9A34-EAB5-131E-9056-E81CD21DC061}"/>
              </a:ext>
            </a:extLst>
          </p:cNvPr>
          <p:cNvPicPr>
            <a:picLocks noGrp="1" noChangeAspect="1"/>
          </p:cNvPicPr>
          <p:nvPr>
            <p:ph idx="1"/>
          </p:nvPr>
        </p:nvPicPr>
        <p:blipFill>
          <a:blip r:embed="rId2"/>
          <a:stretch>
            <a:fillRect/>
          </a:stretch>
        </p:blipFill>
        <p:spPr>
          <a:xfrm>
            <a:off x="2620988" y="2794930"/>
            <a:ext cx="6736664" cy="2996269"/>
          </a:xfrm>
          <a:prstGeom prst="rect">
            <a:avLst/>
          </a:prstGeom>
        </p:spPr>
      </p:pic>
    </p:spTree>
    <p:extLst>
      <p:ext uri="{BB962C8B-B14F-4D97-AF65-F5344CB8AC3E}">
        <p14:creationId xmlns:p14="http://schemas.microsoft.com/office/powerpoint/2010/main" val="22301331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A14D9-7392-0B30-89F9-A54849F26844}"/>
              </a:ext>
            </a:extLst>
          </p:cNvPr>
          <p:cNvSpPr>
            <a:spLocks noGrp="1"/>
          </p:cNvSpPr>
          <p:nvPr>
            <p:ph type="title"/>
          </p:nvPr>
        </p:nvSpPr>
        <p:spPr/>
        <p:txBody>
          <a:bodyPr>
            <a:normAutofit/>
          </a:bodyPr>
          <a:lstStyle/>
          <a:p>
            <a:r>
              <a:rPr lang="en-US" sz="3600" dirty="0"/>
              <a:t>Circuit with automated LED on (picture)</a:t>
            </a:r>
          </a:p>
        </p:txBody>
      </p:sp>
      <p:pic>
        <p:nvPicPr>
          <p:cNvPr id="4" name="Content Placeholder 3">
            <a:extLst>
              <a:ext uri="{FF2B5EF4-FFF2-40B4-BE49-F238E27FC236}">
                <a16:creationId xmlns:a16="http://schemas.microsoft.com/office/drawing/2014/main" id="{CECA5113-6F7B-38E9-930C-F8D187FF4D5F}"/>
              </a:ext>
            </a:extLst>
          </p:cNvPr>
          <p:cNvPicPr>
            <a:picLocks noGrp="1" noChangeAspect="1"/>
          </p:cNvPicPr>
          <p:nvPr>
            <p:ph idx="1"/>
          </p:nvPr>
        </p:nvPicPr>
        <p:blipFill>
          <a:blip r:embed="rId2"/>
          <a:stretch>
            <a:fillRect/>
          </a:stretch>
        </p:blipFill>
        <p:spPr>
          <a:xfrm>
            <a:off x="2910841" y="2477606"/>
            <a:ext cx="5804958" cy="3678238"/>
          </a:xfrm>
          <a:prstGeom prst="rect">
            <a:avLst/>
          </a:prstGeom>
        </p:spPr>
      </p:pic>
    </p:spTree>
    <p:extLst>
      <p:ext uri="{BB962C8B-B14F-4D97-AF65-F5344CB8AC3E}">
        <p14:creationId xmlns:p14="http://schemas.microsoft.com/office/powerpoint/2010/main" val="42884174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70001-3EE3-A13B-CEDC-A0C9C6E60D06}"/>
              </a:ext>
            </a:extLst>
          </p:cNvPr>
          <p:cNvSpPr>
            <a:spLocks noGrp="1"/>
          </p:cNvSpPr>
          <p:nvPr>
            <p:ph type="title"/>
          </p:nvPr>
        </p:nvSpPr>
        <p:spPr/>
        <p:txBody>
          <a:bodyPr>
            <a:normAutofit/>
          </a:bodyPr>
          <a:lstStyle/>
          <a:p>
            <a:pPr algn="ctr"/>
            <a:r>
              <a:rPr lang="en-US" sz="4000" dirty="0"/>
              <a:t>Arduino Code (screenshots)</a:t>
            </a:r>
          </a:p>
        </p:txBody>
      </p:sp>
      <p:pic>
        <p:nvPicPr>
          <p:cNvPr id="5" name="Content Placeholder 4">
            <a:extLst>
              <a:ext uri="{FF2B5EF4-FFF2-40B4-BE49-F238E27FC236}">
                <a16:creationId xmlns:a16="http://schemas.microsoft.com/office/drawing/2014/main" id="{E00254CB-E18C-2620-DAF1-32ED8DF21A5F}"/>
              </a:ext>
            </a:extLst>
          </p:cNvPr>
          <p:cNvPicPr>
            <a:picLocks noGrp="1" noChangeAspect="1"/>
          </p:cNvPicPr>
          <p:nvPr>
            <p:ph sz="half" idx="1"/>
          </p:nvPr>
        </p:nvPicPr>
        <p:blipFill>
          <a:blip r:embed="rId2"/>
          <a:stretch>
            <a:fillRect/>
          </a:stretch>
        </p:blipFill>
        <p:spPr>
          <a:xfrm>
            <a:off x="581025" y="2517362"/>
            <a:ext cx="5422900" cy="3053588"/>
          </a:xfrm>
          <a:prstGeom prst="rect">
            <a:avLst/>
          </a:prstGeom>
        </p:spPr>
      </p:pic>
      <p:pic>
        <p:nvPicPr>
          <p:cNvPr id="6" name="Content Placeholder 5">
            <a:extLst>
              <a:ext uri="{FF2B5EF4-FFF2-40B4-BE49-F238E27FC236}">
                <a16:creationId xmlns:a16="http://schemas.microsoft.com/office/drawing/2014/main" id="{68EBD147-BC63-3071-90B4-7DF8760D7552}"/>
              </a:ext>
            </a:extLst>
          </p:cNvPr>
          <p:cNvPicPr>
            <a:picLocks noGrp="1" noChangeAspect="1"/>
          </p:cNvPicPr>
          <p:nvPr>
            <p:ph sz="half" idx="2"/>
          </p:nvPr>
        </p:nvPicPr>
        <p:blipFill>
          <a:blip r:embed="rId3"/>
          <a:stretch>
            <a:fillRect/>
          </a:stretch>
        </p:blipFill>
        <p:spPr>
          <a:xfrm>
            <a:off x="6188075" y="2522163"/>
            <a:ext cx="5422900" cy="3043986"/>
          </a:xfrm>
          <a:prstGeom prst="rect">
            <a:avLst/>
          </a:prstGeom>
        </p:spPr>
      </p:pic>
    </p:spTree>
    <p:extLst>
      <p:ext uri="{BB962C8B-B14F-4D97-AF65-F5344CB8AC3E}">
        <p14:creationId xmlns:p14="http://schemas.microsoft.com/office/powerpoint/2010/main" val="38153240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18F87-E725-5DB3-3C52-FA20A3C9EC5B}"/>
              </a:ext>
            </a:extLst>
          </p:cNvPr>
          <p:cNvSpPr>
            <a:spLocks noGrp="1"/>
          </p:cNvSpPr>
          <p:nvPr>
            <p:ph type="title"/>
          </p:nvPr>
        </p:nvSpPr>
        <p:spPr/>
        <p:txBody>
          <a:bodyPr>
            <a:normAutofit/>
          </a:bodyPr>
          <a:lstStyle/>
          <a:p>
            <a:pPr algn="ctr"/>
            <a:r>
              <a:rPr lang="en-US" sz="4000" dirty="0"/>
              <a:t>Arduino Code (screenshots)</a:t>
            </a:r>
          </a:p>
        </p:txBody>
      </p:sp>
      <p:pic>
        <p:nvPicPr>
          <p:cNvPr id="5" name="Content Placeholder 4">
            <a:extLst>
              <a:ext uri="{FF2B5EF4-FFF2-40B4-BE49-F238E27FC236}">
                <a16:creationId xmlns:a16="http://schemas.microsoft.com/office/drawing/2014/main" id="{B8BDCC67-1448-2EE7-FC3F-894E59D0E69B}"/>
              </a:ext>
            </a:extLst>
          </p:cNvPr>
          <p:cNvPicPr>
            <a:picLocks noGrp="1" noChangeAspect="1"/>
          </p:cNvPicPr>
          <p:nvPr>
            <p:ph sz="half" idx="1"/>
          </p:nvPr>
        </p:nvPicPr>
        <p:blipFill>
          <a:blip r:embed="rId2"/>
          <a:stretch>
            <a:fillRect/>
          </a:stretch>
        </p:blipFill>
        <p:spPr>
          <a:xfrm>
            <a:off x="581025" y="2522163"/>
            <a:ext cx="5422900" cy="3043986"/>
          </a:xfrm>
          <a:prstGeom prst="rect">
            <a:avLst/>
          </a:prstGeom>
        </p:spPr>
      </p:pic>
      <p:pic>
        <p:nvPicPr>
          <p:cNvPr id="6" name="Content Placeholder 5">
            <a:extLst>
              <a:ext uri="{FF2B5EF4-FFF2-40B4-BE49-F238E27FC236}">
                <a16:creationId xmlns:a16="http://schemas.microsoft.com/office/drawing/2014/main" id="{8D6D2E62-F2FC-C145-796D-1153C245FD87}"/>
              </a:ext>
            </a:extLst>
          </p:cNvPr>
          <p:cNvPicPr>
            <a:picLocks noGrp="1" noChangeAspect="1"/>
          </p:cNvPicPr>
          <p:nvPr>
            <p:ph sz="half" idx="2"/>
          </p:nvPr>
        </p:nvPicPr>
        <p:blipFill>
          <a:blip r:embed="rId3"/>
          <a:stretch>
            <a:fillRect/>
          </a:stretch>
        </p:blipFill>
        <p:spPr>
          <a:xfrm>
            <a:off x="6188075" y="2517362"/>
            <a:ext cx="5422900" cy="3053588"/>
          </a:xfrm>
          <a:prstGeom prst="rect">
            <a:avLst/>
          </a:prstGeom>
        </p:spPr>
      </p:pic>
    </p:spTree>
    <p:extLst>
      <p:ext uri="{BB962C8B-B14F-4D97-AF65-F5344CB8AC3E}">
        <p14:creationId xmlns:p14="http://schemas.microsoft.com/office/powerpoint/2010/main" val="20817306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FE784-E001-C52A-F593-3752FF1DD19B}"/>
              </a:ext>
            </a:extLst>
          </p:cNvPr>
          <p:cNvSpPr>
            <a:spLocks noGrp="1"/>
          </p:cNvSpPr>
          <p:nvPr>
            <p:ph type="title"/>
          </p:nvPr>
        </p:nvSpPr>
        <p:spPr/>
        <p:txBody>
          <a:bodyPr>
            <a:normAutofit/>
          </a:bodyPr>
          <a:lstStyle/>
          <a:p>
            <a:pPr algn="ctr"/>
            <a:r>
              <a:rPr lang="en-US" sz="4000" dirty="0"/>
              <a:t>Arduino Code (screenshots)</a:t>
            </a:r>
          </a:p>
        </p:txBody>
      </p:sp>
      <p:pic>
        <p:nvPicPr>
          <p:cNvPr id="4" name="Content Placeholder 3">
            <a:extLst>
              <a:ext uri="{FF2B5EF4-FFF2-40B4-BE49-F238E27FC236}">
                <a16:creationId xmlns:a16="http://schemas.microsoft.com/office/drawing/2014/main" id="{3142CE28-5A51-8ABC-C72C-2FD8C24ABE3A}"/>
              </a:ext>
            </a:extLst>
          </p:cNvPr>
          <p:cNvPicPr>
            <a:picLocks noGrp="1" noChangeAspect="1"/>
          </p:cNvPicPr>
          <p:nvPr>
            <p:ph idx="1"/>
          </p:nvPr>
        </p:nvPicPr>
        <p:blipFill>
          <a:blip r:embed="rId2"/>
          <a:stretch>
            <a:fillRect/>
          </a:stretch>
        </p:blipFill>
        <p:spPr>
          <a:xfrm>
            <a:off x="2798980" y="2181225"/>
            <a:ext cx="6594040" cy="3678238"/>
          </a:xfrm>
          <a:prstGeom prst="rect">
            <a:avLst/>
          </a:prstGeom>
        </p:spPr>
      </p:pic>
    </p:spTree>
    <p:extLst>
      <p:ext uri="{BB962C8B-B14F-4D97-AF65-F5344CB8AC3E}">
        <p14:creationId xmlns:p14="http://schemas.microsoft.com/office/powerpoint/2010/main" val="28292221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CC17C-47AB-DC61-B8C4-CD89037B6738}"/>
              </a:ext>
            </a:extLst>
          </p:cNvPr>
          <p:cNvSpPr>
            <a:spLocks noGrp="1"/>
          </p:cNvSpPr>
          <p:nvPr>
            <p:ph type="title"/>
          </p:nvPr>
        </p:nvSpPr>
        <p:spPr>
          <a:xfrm>
            <a:off x="581192" y="5262296"/>
            <a:ext cx="10865741" cy="689514"/>
          </a:xfrm>
        </p:spPr>
        <p:txBody>
          <a:bodyPr anchor="ctr">
            <a:noAutofit/>
          </a:bodyPr>
          <a:lstStyle/>
          <a:p>
            <a:r>
              <a:rPr lang="en-US" sz="4800" dirty="0"/>
              <a:t>Circuit Simulation In </a:t>
            </a:r>
            <a:r>
              <a:rPr lang="en-US" sz="4800" dirty="0" err="1"/>
              <a:t>Tinkercad</a:t>
            </a:r>
            <a:endParaRPr lang="en-US" sz="4800" dirty="0"/>
          </a:p>
        </p:txBody>
      </p:sp>
      <p:pic>
        <p:nvPicPr>
          <p:cNvPr id="10" name="Picture 9" descr="Colour-coded on electronic circuit board">
            <a:extLst>
              <a:ext uri="{FF2B5EF4-FFF2-40B4-BE49-F238E27FC236}">
                <a16:creationId xmlns:a16="http://schemas.microsoft.com/office/drawing/2014/main" id="{F0A3A8C0-D36F-B31A-C845-1C4466616020}"/>
              </a:ext>
            </a:extLst>
          </p:cNvPr>
          <p:cNvPicPr>
            <a:picLocks noChangeAspect="1"/>
          </p:cNvPicPr>
          <p:nvPr/>
        </p:nvPicPr>
        <p:blipFill rotWithShape="1">
          <a:blip r:embed="rId2"/>
          <a:srcRect t="19323" b="24475"/>
          <a:stretch/>
        </p:blipFill>
        <p:spPr>
          <a:xfrm>
            <a:off x="447816" y="601200"/>
            <a:ext cx="11292840" cy="4204800"/>
          </a:xfrm>
          <a:prstGeom prst="rect">
            <a:avLst/>
          </a:prstGeom>
          <a:noFill/>
        </p:spPr>
      </p:pic>
    </p:spTree>
    <p:extLst>
      <p:ext uri="{BB962C8B-B14F-4D97-AF65-F5344CB8AC3E}">
        <p14:creationId xmlns:p14="http://schemas.microsoft.com/office/powerpoint/2010/main" val="18127256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D589E-005E-08A1-5E36-50D8447CD075}"/>
              </a:ext>
            </a:extLst>
          </p:cNvPr>
          <p:cNvSpPr>
            <a:spLocks noGrp="1"/>
          </p:cNvSpPr>
          <p:nvPr>
            <p:ph type="title"/>
          </p:nvPr>
        </p:nvSpPr>
        <p:spPr/>
        <p:txBody>
          <a:bodyPr>
            <a:normAutofit/>
          </a:bodyPr>
          <a:lstStyle/>
          <a:p>
            <a:pPr algn="ctr"/>
            <a:r>
              <a:rPr lang="en-US" sz="4000" dirty="0"/>
              <a:t>Serial Monitor (screenshot)</a:t>
            </a:r>
          </a:p>
        </p:txBody>
      </p:sp>
      <p:pic>
        <p:nvPicPr>
          <p:cNvPr id="4" name="Content Placeholder 3">
            <a:extLst>
              <a:ext uri="{FF2B5EF4-FFF2-40B4-BE49-F238E27FC236}">
                <a16:creationId xmlns:a16="http://schemas.microsoft.com/office/drawing/2014/main" id="{37B3F349-C9A9-752B-79E6-48979BC1205D}"/>
              </a:ext>
            </a:extLst>
          </p:cNvPr>
          <p:cNvPicPr>
            <a:picLocks noGrp="1" noChangeAspect="1"/>
          </p:cNvPicPr>
          <p:nvPr>
            <p:ph idx="1"/>
          </p:nvPr>
        </p:nvPicPr>
        <p:blipFill>
          <a:blip r:embed="rId2"/>
          <a:stretch>
            <a:fillRect/>
          </a:stretch>
        </p:blipFill>
        <p:spPr>
          <a:xfrm>
            <a:off x="2819586" y="2477606"/>
            <a:ext cx="6552827" cy="3678238"/>
          </a:xfrm>
          <a:prstGeom prst="rect">
            <a:avLst/>
          </a:prstGeom>
        </p:spPr>
      </p:pic>
    </p:spTree>
    <p:extLst>
      <p:ext uri="{BB962C8B-B14F-4D97-AF65-F5344CB8AC3E}">
        <p14:creationId xmlns:p14="http://schemas.microsoft.com/office/powerpoint/2010/main" val="31076951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6F029-0B0F-F3EF-0C58-EB8F2999166C}"/>
              </a:ext>
            </a:extLst>
          </p:cNvPr>
          <p:cNvSpPr>
            <a:spLocks noGrp="1"/>
          </p:cNvSpPr>
          <p:nvPr>
            <p:ph type="ctrTitle"/>
          </p:nvPr>
        </p:nvSpPr>
        <p:spPr/>
        <p:txBody>
          <a:bodyPr>
            <a:normAutofit/>
          </a:bodyPr>
          <a:lstStyle/>
          <a:p>
            <a:r>
              <a:rPr lang="en-US" sz="4000" dirty="0"/>
              <a:t>Adding water level sensor And DHT-11 Sensor to smart home security system</a:t>
            </a:r>
          </a:p>
        </p:txBody>
      </p:sp>
    </p:spTree>
    <p:extLst>
      <p:ext uri="{BB962C8B-B14F-4D97-AF65-F5344CB8AC3E}">
        <p14:creationId xmlns:p14="http://schemas.microsoft.com/office/powerpoint/2010/main" val="25519279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140B5-DDD6-14B7-9070-0EA723402A27}"/>
              </a:ext>
            </a:extLst>
          </p:cNvPr>
          <p:cNvSpPr>
            <a:spLocks noGrp="1"/>
          </p:cNvSpPr>
          <p:nvPr>
            <p:ph type="title"/>
          </p:nvPr>
        </p:nvSpPr>
        <p:spPr/>
        <p:txBody>
          <a:bodyPr>
            <a:normAutofit/>
          </a:bodyPr>
          <a:lstStyle/>
          <a:p>
            <a:pPr algn="ctr"/>
            <a:r>
              <a:rPr lang="en-US" sz="4000" dirty="0"/>
              <a:t>Circuit (Picture)</a:t>
            </a:r>
          </a:p>
        </p:txBody>
      </p:sp>
      <p:pic>
        <p:nvPicPr>
          <p:cNvPr id="5" name="Content Placeholder 4">
            <a:extLst>
              <a:ext uri="{FF2B5EF4-FFF2-40B4-BE49-F238E27FC236}">
                <a16:creationId xmlns:a16="http://schemas.microsoft.com/office/drawing/2014/main" id="{646AD08A-50B5-1B00-BF42-2071CB422E84}"/>
              </a:ext>
            </a:extLst>
          </p:cNvPr>
          <p:cNvPicPr>
            <a:picLocks noGrp="1" noChangeAspect="1"/>
          </p:cNvPicPr>
          <p:nvPr>
            <p:ph idx="1"/>
          </p:nvPr>
        </p:nvPicPr>
        <p:blipFill>
          <a:blip r:embed="rId2"/>
          <a:stretch>
            <a:fillRect/>
          </a:stretch>
        </p:blipFill>
        <p:spPr>
          <a:xfrm>
            <a:off x="3143250" y="2477606"/>
            <a:ext cx="5905499" cy="3678238"/>
          </a:xfrm>
        </p:spPr>
      </p:pic>
    </p:spTree>
    <p:extLst>
      <p:ext uri="{BB962C8B-B14F-4D97-AF65-F5344CB8AC3E}">
        <p14:creationId xmlns:p14="http://schemas.microsoft.com/office/powerpoint/2010/main" val="18302552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C4861-A7D1-BFA5-0F4B-80539B29BC25}"/>
              </a:ext>
            </a:extLst>
          </p:cNvPr>
          <p:cNvSpPr>
            <a:spLocks noGrp="1"/>
          </p:cNvSpPr>
          <p:nvPr>
            <p:ph type="title"/>
          </p:nvPr>
        </p:nvSpPr>
        <p:spPr/>
        <p:txBody>
          <a:bodyPr>
            <a:normAutofit/>
          </a:bodyPr>
          <a:lstStyle/>
          <a:p>
            <a:pPr algn="ctr"/>
            <a:r>
              <a:rPr lang="en-US" sz="4000" dirty="0"/>
              <a:t>Arduino Code (screenshots)</a:t>
            </a:r>
          </a:p>
        </p:txBody>
      </p:sp>
      <p:pic>
        <p:nvPicPr>
          <p:cNvPr id="6" name="Content Placeholder 5" descr="Graphical user interface, text, application&#10;&#10;Description automatically generated">
            <a:extLst>
              <a:ext uri="{FF2B5EF4-FFF2-40B4-BE49-F238E27FC236}">
                <a16:creationId xmlns:a16="http://schemas.microsoft.com/office/drawing/2014/main" id="{6C16A6EE-D188-C324-E2D9-53D8E0078331}"/>
              </a:ext>
            </a:extLst>
          </p:cNvPr>
          <p:cNvPicPr>
            <a:picLocks noGrp="1" noChangeAspect="1"/>
          </p:cNvPicPr>
          <p:nvPr>
            <p:ph sz="half" idx="1"/>
          </p:nvPr>
        </p:nvPicPr>
        <p:blipFill>
          <a:blip r:embed="rId2"/>
          <a:stretch>
            <a:fillRect/>
          </a:stretch>
        </p:blipFill>
        <p:spPr>
          <a:xfrm>
            <a:off x="581025" y="2523203"/>
            <a:ext cx="5422900" cy="3041907"/>
          </a:xfrm>
        </p:spPr>
      </p:pic>
      <p:pic>
        <p:nvPicPr>
          <p:cNvPr id="8" name="Content Placeholder 7" descr="Text, application&#10;&#10;Description automatically generated">
            <a:extLst>
              <a:ext uri="{FF2B5EF4-FFF2-40B4-BE49-F238E27FC236}">
                <a16:creationId xmlns:a16="http://schemas.microsoft.com/office/drawing/2014/main" id="{DC0B3FFB-BAE9-F242-3D65-F5875282276A}"/>
              </a:ext>
            </a:extLst>
          </p:cNvPr>
          <p:cNvPicPr>
            <a:picLocks noGrp="1" noChangeAspect="1"/>
          </p:cNvPicPr>
          <p:nvPr>
            <p:ph sz="half" idx="2"/>
          </p:nvPr>
        </p:nvPicPr>
        <p:blipFill>
          <a:blip r:embed="rId3"/>
          <a:stretch>
            <a:fillRect/>
          </a:stretch>
        </p:blipFill>
        <p:spPr>
          <a:xfrm>
            <a:off x="6188075" y="2518966"/>
            <a:ext cx="5422900" cy="3050381"/>
          </a:xfrm>
        </p:spPr>
      </p:pic>
    </p:spTree>
    <p:extLst>
      <p:ext uri="{BB962C8B-B14F-4D97-AF65-F5344CB8AC3E}">
        <p14:creationId xmlns:p14="http://schemas.microsoft.com/office/powerpoint/2010/main" val="32338874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1B765-2081-11BB-CC83-C5DC7514054C}"/>
              </a:ext>
            </a:extLst>
          </p:cNvPr>
          <p:cNvSpPr>
            <a:spLocks noGrp="1"/>
          </p:cNvSpPr>
          <p:nvPr>
            <p:ph type="title"/>
          </p:nvPr>
        </p:nvSpPr>
        <p:spPr/>
        <p:txBody>
          <a:bodyPr/>
          <a:lstStyle/>
          <a:p>
            <a:pPr algn="ctr"/>
            <a:r>
              <a:rPr kumimoji="0" lang="en-US" sz="4000" b="0" i="0" u="none" strike="noStrike" kern="1200" cap="all" spc="0" normalizeH="0" baseline="0" noProof="0" dirty="0">
                <a:ln>
                  <a:noFill/>
                </a:ln>
                <a:solidFill>
                  <a:prstClr val="white"/>
                </a:solidFill>
                <a:effectLst/>
                <a:uLnTx/>
                <a:uFillTx/>
                <a:latin typeface="Gill Sans MT" panose="020B0502020104020203"/>
                <a:ea typeface="+mj-ea"/>
                <a:cs typeface="+mj-cs"/>
              </a:rPr>
              <a:t>Arduino Code (screenshots)</a:t>
            </a:r>
            <a:endParaRPr lang="en-US" dirty="0"/>
          </a:p>
        </p:txBody>
      </p:sp>
      <p:pic>
        <p:nvPicPr>
          <p:cNvPr id="6" name="Content Placeholder 5" descr="Graphical user interface, text, application, email&#10;&#10;Description automatically generated">
            <a:extLst>
              <a:ext uri="{FF2B5EF4-FFF2-40B4-BE49-F238E27FC236}">
                <a16:creationId xmlns:a16="http://schemas.microsoft.com/office/drawing/2014/main" id="{7802F9B9-86F3-78EF-A8CF-4EF7C5FD2805}"/>
              </a:ext>
            </a:extLst>
          </p:cNvPr>
          <p:cNvPicPr>
            <a:picLocks noGrp="1" noChangeAspect="1"/>
          </p:cNvPicPr>
          <p:nvPr>
            <p:ph sz="half" idx="1"/>
          </p:nvPr>
        </p:nvPicPr>
        <p:blipFill>
          <a:blip r:embed="rId2"/>
          <a:stretch>
            <a:fillRect/>
          </a:stretch>
        </p:blipFill>
        <p:spPr>
          <a:xfrm>
            <a:off x="581025" y="2518966"/>
            <a:ext cx="5422900" cy="3050381"/>
          </a:xfrm>
        </p:spPr>
      </p:pic>
      <p:pic>
        <p:nvPicPr>
          <p:cNvPr id="8" name="Content Placeholder 7" descr="Graphical user interface, text, application&#10;&#10;Description automatically generated">
            <a:extLst>
              <a:ext uri="{FF2B5EF4-FFF2-40B4-BE49-F238E27FC236}">
                <a16:creationId xmlns:a16="http://schemas.microsoft.com/office/drawing/2014/main" id="{0E212C65-24F3-C221-10EF-5DB69FD30660}"/>
              </a:ext>
            </a:extLst>
          </p:cNvPr>
          <p:cNvPicPr>
            <a:picLocks noGrp="1" noChangeAspect="1"/>
          </p:cNvPicPr>
          <p:nvPr>
            <p:ph sz="half" idx="2"/>
          </p:nvPr>
        </p:nvPicPr>
        <p:blipFill>
          <a:blip r:embed="rId3"/>
          <a:stretch>
            <a:fillRect/>
          </a:stretch>
        </p:blipFill>
        <p:spPr>
          <a:xfrm>
            <a:off x="6188075" y="2518966"/>
            <a:ext cx="5422900" cy="3050381"/>
          </a:xfrm>
        </p:spPr>
      </p:pic>
    </p:spTree>
    <p:extLst>
      <p:ext uri="{BB962C8B-B14F-4D97-AF65-F5344CB8AC3E}">
        <p14:creationId xmlns:p14="http://schemas.microsoft.com/office/powerpoint/2010/main" val="30192046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DD551-C14E-B8DD-3F43-48A4F0C18195}"/>
              </a:ext>
            </a:extLst>
          </p:cNvPr>
          <p:cNvSpPr>
            <a:spLocks noGrp="1"/>
          </p:cNvSpPr>
          <p:nvPr>
            <p:ph type="title"/>
          </p:nvPr>
        </p:nvSpPr>
        <p:spPr/>
        <p:txBody>
          <a:bodyPr/>
          <a:lstStyle/>
          <a:p>
            <a:pPr algn="ctr"/>
            <a:r>
              <a:rPr kumimoji="0" lang="en-US" sz="4000" b="0" i="0" u="none" strike="noStrike" kern="1200" cap="all" spc="0" normalizeH="0" baseline="0" noProof="0" dirty="0">
                <a:ln>
                  <a:noFill/>
                </a:ln>
                <a:solidFill>
                  <a:prstClr val="white"/>
                </a:solidFill>
                <a:effectLst/>
                <a:uLnTx/>
                <a:uFillTx/>
                <a:latin typeface="Gill Sans MT" panose="020B0502020104020203"/>
                <a:ea typeface="+mj-ea"/>
                <a:cs typeface="+mj-cs"/>
              </a:rPr>
              <a:t>Arduino Code (screenshots)</a:t>
            </a:r>
            <a:endParaRPr lang="en-US" dirty="0"/>
          </a:p>
        </p:txBody>
      </p:sp>
      <p:pic>
        <p:nvPicPr>
          <p:cNvPr id="6" name="Content Placeholder 5" descr="Graphical user interface, text, application&#10;&#10;Description automatically generated">
            <a:extLst>
              <a:ext uri="{FF2B5EF4-FFF2-40B4-BE49-F238E27FC236}">
                <a16:creationId xmlns:a16="http://schemas.microsoft.com/office/drawing/2014/main" id="{A7996AA2-7EA4-8885-70FB-A8265FF9604B}"/>
              </a:ext>
            </a:extLst>
          </p:cNvPr>
          <p:cNvPicPr>
            <a:picLocks noGrp="1" noChangeAspect="1"/>
          </p:cNvPicPr>
          <p:nvPr>
            <p:ph sz="half" idx="1"/>
          </p:nvPr>
        </p:nvPicPr>
        <p:blipFill>
          <a:blip r:embed="rId2"/>
          <a:stretch>
            <a:fillRect/>
          </a:stretch>
        </p:blipFill>
        <p:spPr>
          <a:xfrm>
            <a:off x="581025" y="2518966"/>
            <a:ext cx="5422900" cy="3050381"/>
          </a:xfrm>
        </p:spPr>
      </p:pic>
      <p:pic>
        <p:nvPicPr>
          <p:cNvPr id="8" name="Content Placeholder 7" descr="Graphical user interface, text, application&#10;&#10;Description automatically generated">
            <a:extLst>
              <a:ext uri="{FF2B5EF4-FFF2-40B4-BE49-F238E27FC236}">
                <a16:creationId xmlns:a16="http://schemas.microsoft.com/office/drawing/2014/main" id="{9C48BEB2-E91C-8C64-E283-BA6DD70399FE}"/>
              </a:ext>
            </a:extLst>
          </p:cNvPr>
          <p:cNvPicPr>
            <a:picLocks noGrp="1" noChangeAspect="1"/>
          </p:cNvPicPr>
          <p:nvPr>
            <p:ph sz="half" idx="2"/>
          </p:nvPr>
        </p:nvPicPr>
        <p:blipFill>
          <a:blip r:embed="rId3"/>
          <a:stretch>
            <a:fillRect/>
          </a:stretch>
        </p:blipFill>
        <p:spPr>
          <a:xfrm>
            <a:off x="6188075" y="2518966"/>
            <a:ext cx="5422900" cy="3050381"/>
          </a:xfrm>
        </p:spPr>
      </p:pic>
    </p:spTree>
    <p:extLst>
      <p:ext uri="{BB962C8B-B14F-4D97-AF65-F5344CB8AC3E}">
        <p14:creationId xmlns:p14="http://schemas.microsoft.com/office/powerpoint/2010/main" val="11259622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67CA7-7429-C6E6-7743-132F5D8C6FD6}"/>
              </a:ext>
            </a:extLst>
          </p:cNvPr>
          <p:cNvSpPr>
            <a:spLocks noGrp="1"/>
          </p:cNvSpPr>
          <p:nvPr>
            <p:ph type="title"/>
          </p:nvPr>
        </p:nvSpPr>
        <p:spPr/>
        <p:txBody>
          <a:bodyPr>
            <a:normAutofit/>
          </a:bodyPr>
          <a:lstStyle/>
          <a:p>
            <a:pPr algn="ctr"/>
            <a:r>
              <a:rPr lang="en-US" sz="4000" dirty="0"/>
              <a:t>Serial monitor (screenshot)</a:t>
            </a:r>
          </a:p>
        </p:txBody>
      </p:sp>
      <p:pic>
        <p:nvPicPr>
          <p:cNvPr id="5" name="Content Placeholder 4" descr="Graphical user interface, text, application, email">
            <a:extLst>
              <a:ext uri="{FF2B5EF4-FFF2-40B4-BE49-F238E27FC236}">
                <a16:creationId xmlns:a16="http://schemas.microsoft.com/office/drawing/2014/main" id="{E058D0B7-A573-B6CF-1EFD-6EB99C083756}"/>
              </a:ext>
            </a:extLst>
          </p:cNvPr>
          <p:cNvPicPr>
            <a:picLocks noGrp="1" noChangeAspect="1"/>
          </p:cNvPicPr>
          <p:nvPr>
            <p:ph idx="1"/>
          </p:nvPr>
        </p:nvPicPr>
        <p:blipFill>
          <a:blip r:embed="rId2"/>
          <a:stretch>
            <a:fillRect/>
          </a:stretch>
        </p:blipFill>
        <p:spPr>
          <a:xfrm>
            <a:off x="2842573" y="2477606"/>
            <a:ext cx="6506854" cy="3678238"/>
          </a:xfrm>
        </p:spPr>
      </p:pic>
    </p:spTree>
    <p:extLst>
      <p:ext uri="{BB962C8B-B14F-4D97-AF65-F5344CB8AC3E}">
        <p14:creationId xmlns:p14="http://schemas.microsoft.com/office/powerpoint/2010/main" val="22063164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55932-847E-781F-4A56-DF4522BE0968}"/>
              </a:ext>
            </a:extLst>
          </p:cNvPr>
          <p:cNvSpPr>
            <a:spLocks noGrp="1"/>
          </p:cNvSpPr>
          <p:nvPr>
            <p:ph type="ctrTitle"/>
          </p:nvPr>
        </p:nvSpPr>
        <p:spPr>
          <a:xfrm>
            <a:off x="581185" y="1200150"/>
            <a:ext cx="10993549" cy="742844"/>
          </a:xfrm>
        </p:spPr>
        <p:txBody>
          <a:bodyPr>
            <a:normAutofit/>
          </a:bodyPr>
          <a:lstStyle/>
          <a:p>
            <a:r>
              <a:rPr lang="en-US" sz="4000" dirty="0"/>
              <a:t>Challenges</a:t>
            </a:r>
          </a:p>
        </p:txBody>
      </p:sp>
      <p:sp>
        <p:nvSpPr>
          <p:cNvPr id="3" name="Subtitle 2">
            <a:extLst>
              <a:ext uri="{FF2B5EF4-FFF2-40B4-BE49-F238E27FC236}">
                <a16:creationId xmlns:a16="http://schemas.microsoft.com/office/drawing/2014/main" id="{DA7E3A94-1118-73BB-3CEB-A0EA987AACB4}"/>
              </a:ext>
            </a:extLst>
          </p:cNvPr>
          <p:cNvSpPr>
            <a:spLocks noGrp="1"/>
          </p:cNvSpPr>
          <p:nvPr>
            <p:ph type="subTitle" idx="1"/>
          </p:nvPr>
        </p:nvSpPr>
        <p:spPr>
          <a:xfrm>
            <a:off x="581188" y="2333520"/>
            <a:ext cx="10993546" cy="590321"/>
          </a:xfrm>
        </p:spPr>
        <p:txBody>
          <a:bodyPr>
            <a:normAutofit/>
          </a:bodyPr>
          <a:lstStyle/>
          <a:p>
            <a:r>
              <a:rPr lang="en-US" sz="1800" dirty="0"/>
              <a:t>Some of the challenges that came up are:</a:t>
            </a:r>
          </a:p>
        </p:txBody>
      </p:sp>
      <p:sp>
        <p:nvSpPr>
          <p:cNvPr id="5" name="TextBox 4">
            <a:extLst>
              <a:ext uri="{FF2B5EF4-FFF2-40B4-BE49-F238E27FC236}">
                <a16:creationId xmlns:a16="http://schemas.microsoft.com/office/drawing/2014/main" id="{03A44AB8-D0A6-FC9A-406A-BA7928B69DC7}"/>
              </a:ext>
            </a:extLst>
          </p:cNvPr>
          <p:cNvSpPr txBox="1"/>
          <p:nvPr/>
        </p:nvSpPr>
        <p:spPr>
          <a:xfrm>
            <a:off x="666750" y="3295650"/>
            <a:ext cx="6248400" cy="2585323"/>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2"/>
                </a:solidFill>
              </a:rPr>
              <a:t>Trying to find the 5V pin and ground pin on the DTH11 sensor because they are not labeled. </a:t>
            </a:r>
          </a:p>
          <a:p>
            <a:pPr marL="285750" indent="-285750">
              <a:buFont typeface="Arial" panose="020B0604020202020204" pitchFamily="34" charset="0"/>
              <a:buChar char="•"/>
            </a:pPr>
            <a:endParaRPr lang="en-US" dirty="0">
              <a:solidFill>
                <a:schemeClr val="bg2"/>
              </a:solidFill>
            </a:endParaRPr>
          </a:p>
          <a:p>
            <a:pPr marL="285750" indent="-285750">
              <a:buFont typeface="Arial" panose="020B0604020202020204" pitchFamily="34" charset="0"/>
              <a:buChar char="•"/>
            </a:pPr>
            <a:r>
              <a:rPr lang="en-US" dirty="0">
                <a:solidFill>
                  <a:schemeClr val="bg2"/>
                </a:solidFill>
              </a:rPr>
              <a:t>I had a wire disconnect from the mega board 2560 pin 7 and I didn’t realize until I went over my notes to see why the distance sensor wasn’t working properly.</a:t>
            </a:r>
          </a:p>
          <a:p>
            <a:pPr marL="285750" indent="-285750">
              <a:buFont typeface="Arial" panose="020B0604020202020204" pitchFamily="34" charset="0"/>
              <a:buChar char="•"/>
            </a:pPr>
            <a:endParaRPr lang="en-US" dirty="0">
              <a:solidFill>
                <a:schemeClr val="bg2"/>
              </a:solidFill>
            </a:endParaRPr>
          </a:p>
          <a:p>
            <a:pPr marL="285750" indent="-285750">
              <a:buFont typeface="Arial" panose="020B0604020202020204" pitchFamily="34" charset="0"/>
              <a:buChar char="•"/>
            </a:pPr>
            <a:r>
              <a:rPr lang="en-US" dirty="0">
                <a:solidFill>
                  <a:schemeClr val="bg2"/>
                </a:solidFill>
              </a:rPr>
              <a:t>Receiving a “nan” message for my temperature and humidity sensor until I downloaded and included  Adafruit to my library.</a:t>
            </a:r>
          </a:p>
        </p:txBody>
      </p:sp>
    </p:spTree>
    <p:extLst>
      <p:ext uri="{BB962C8B-B14F-4D97-AF65-F5344CB8AC3E}">
        <p14:creationId xmlns:p14="http://schemas.microsoft.com/office/powerpoint/2010/main" val="15896243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637E8-0590-0D5C-49B4-5890E72353BB}"/>
              </a:ext>
            </a:extLst>
          </p:cNvPr>
          <p:cNvSpPr>
            <a:spLocks noGrp="1"/>
          </p:cNvSpPr>
          <p:nvPr>
            <p:ph type="ctrTitle"/>
          </p:nvPr>
        </p:nvSpPr>
        <p:spPr/>
        <p:txBody>
          <a:bodyPr/>
          <a:lstStyle/>
          <a:p>
            <a:r>
              <a:rPr lang="en-US" dirty="0"/>
              <a:t>Career skills acquired</a:t>
            </a:r>
          </a:p>
        </p:txBody>
      </p:sp>
      <p:sp>
        <p:nvSpPr>
          <p:cNvPr id="4" name="TextBox 3">
            <a:extLst>
              <a:ext uri="{FF2B5EF4-FFF2-40B4-BE49-F238E27FC236}">
                <a16:creationId xmlns:a16="http://schemas.microsoft.com/office/drawing/2014/main" id="{556E5497-2EDF-12D5-A484-4E40F77C7D72}"/>
              </a:ext>
            </a:extLst>
          </p:cNvPr>
          <p:cNvSpPr txBox="1"/>
          <p:nvPr/>
        </p:nvSpPr>
        <p:spPr>
          <a:xfrm>
            <a:off x="676275" y="3257550"/>
            <a:ext cx="5953125" cy="2862322"/>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bg2"/>
                </a:solidFill>
              </a:rPr>
              <a:t>Coding/programming</a:t>
            </a:r>
          </a:p>
          <a:p>
            <a:pPr marL="285750" indent="-285750">
              <a:buFont typeface="Arial" panose="020B0604020202020204" pitchFamily="34" charset="0"/>
              <a:buChar char="•"/>
            </a:pPr>
            <a:r>
              <a:rPr lang="en-US" sz="2000" dirty="0">
                <a:solidFill>
                  <a:schemeClr val="bg2"/>
                </a:solidFill>
              </a:rPr>
              <a:t>Understanding of the IoT</a:t>
            </a:r>
          </a:p>
          <a:p>
            <a:pPr marL="285750" indent="-285750">
              <a:buFont typeface="Arial" panose="020B0604020202020204" pitchFamily="34" charset="0"/>
              <a:buChar char="•"/>
            </a:pPr>
            <a:r>
              <a:rPr lang="en-US" sz="2000" dirty="0">
                <a:solidFill>
                  <a:schemeClr val="bg2"/>
                </a:solidFill>
              </a:rPr>
              <a:t>Automation</a:t>
            </a:r>
          </a:p>
          <a:p>
            <a:pPr marL="285750" indent="-285750">
              <a:buFont typeface="Arial" panose="020B0604020202020204" pitchFamily="34" charset="0"/>
              <a:buChar char="•"/>
            </a:pPr>
            <a:r>
              <a:rPr lang="en-US" sz="2000" dirty="0">
                <a:solidFill>
                  <a:schemeClr val="bg2"/>
                </a:solidFill>
              </a:rPr>
              <a:t>Networking/connectivity ability</a:t>
            </a:r>
          </a:p>
          <a:p>
            <a:pPr marL="285750" indent="-285750">
              <a:buFont typeface="Arial" panose="020B0604020202020204" pitchFamily="34" charset="0"/>
              <a:buChar char="•"/>
            </a:pPr>
            <a:r>
              <a:rPr lang="en-US" sz="2000" dirty="0">
                <a:solidFill>
                  <a:schemeClr val="bg2"/>
                </a:solidFill>
              </a:rPr>
              <a:t>Operating system fundamentals</a:t>
            </a:r>
          </a:p>
          <a:p>
            <a:pPr marL="285750" indent="-285750">
              <a:buFont typeface="Arial" panose="020B0604020202020204" pitchFamily="34" charset="0"/>
              <a:buChar char="•"/>
            </a:pPr>
            <a:r>
              <a:rPr lang="en-US" sz="2000" dirty="0">
                <a:solidFill>
                  <a:schemeClr val="bg2"/>
                </a:solidFill>
              </a:rPr>
              <a:t>Security Awareness (at a minimum)</a:t>
            </a:r>
          </a:p>
          <a:p>
            <a:pPr marL="285750" indent="-285750">
              <a:buFont typeface="Arial" panose="020B0604020202020204" pitchFamily="34" charset="0"/>
              <a:buChar char="•"/>
            </a:pPr>
            <a:r>
              <a:rPr lang="en-US" sz="2000" dirty="0">
                <a:solidFill>
                  <a:schemeClr val="bg2"/>
                </a:solidFill>
              </a:rPr>
              <a:t>Basic business intelligence and data analytic knowledge</a:t>
            </a:r>
          </a:p>
          <a:p>
            <a:pPr marL="285750" indent="-285750">
              <a:buFont typeface="Arial" panose="020B0604020202020204" pitchFamily="34" charset="0"/>
              <a:buChar char="•"/>
            </a:pPr>
            <a:r>
              <a:rPr lang="en-US" sz="2000" dirty="0">
                <a:solidFill>
                  <a:schemeClr val="bg2"/>
                </a:solidFill>
              </a:rPr>
              <a:t>Hardware/device knowledge</a:t>
            </a:r>
          </a:p>
        </p:txBody>
      </p:sp>
    </p:spTree>
    <p:extLst>
      <p:ext uri="{BB962C8B-B14F-4D97-AF65-F5344CB8AC3E}">
        <p14:creationId xmlns:p14="http://schemas.microsoft.com/office/powerpoint/2010/main" val="17835092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ED133-7137-43B7-B05D-0C345655E5EC}"/>
              </a:ext>
            </a:extLst>
          </p:cNvPr>
          <p:cNvSpPr>
            <a:spLocks noGrp="1"/>
          </p:cNvSpPr>
          <p:nvPr>
            <p:ph type="ctrTitle"/>
          </p:nvPr>
        </p:nvSpPr>
        <p:spPr/>
        <p:txBody>
          <a:bodyPr>
            <a:normAutofit/>
          </a:bodyPr>
          <a:lstStyle/>
          <a:p>
            <a:r>
              <a:rPr lang="en-US" sz="4000" dirty="0"/>
              <a:t>conclusion</a:t>
            </a:r>
          </a:p>
        </p:txBody>
      </p:sp>
      <p:sp>
        <p:nvSpPr>
          <p:cNvPr id="4" name="TextBox 3">
            <a:extLst>
              <a:ext uri="{FF2B5EF4-FFF2-40B4-BE49-F238E27FC236}">
                <a16:creationId xmlns:a16="http://schemas.microsoft.com/office/drawing/2014/main" id="{379D0DF8-337F-0709-A395-44BF1D34C992}"/>
              </a:ext>
            </a:extLst>
          </p:cNvPr>
          <p:cNvSpPr txBox="1"/>
          <p:nvPr/>
        </p:nvSpPr>
        <p:spPr>
          <a:xfrm>
            <a:off x="657225" y="3267075"/>
            <a:ext cx="5924550" cy="3970318"/>
          </a:xfrm>
          <a:prstGeom prst="rect">
            <a:avLst/>
          </a:prstGeom>
          <a:noFill/>
        </p:spPr>
        <p:txBody>
          <a:bodyPr wrap="square" rtlCol="0">
            <a:spAutoFit/>
          </a:bodyPr>
          <a:lstStyle/>
          <a:p>
            <a:r>
              <a:rPr lang="en-US" dirty="0">
                <a:solidFill>
                  <a:schemeClr val="bg2"/>
                </a:solidFill>
              </a:rPr>
              <a:t>	This project was beyond a reasonable doubt the greatest time I’ve had learning about the expanding world of IoT. </a:t>
            </a:r>
          </a:p>
          <a:p>
            <a:endParaRPr lang="en-US" dirty="0">
              <a:solidFill>
                <a:schemeClr val="bg2"/>
              </a:solidFill>
            </a:endParaRPr>
          </a:p>
          <a:p>
            <a:r>
              <a:rPr lang="en-US" dirty="0">
                <a:solidFill>
                  <a:schemeClr val="bg2"/>
                </a:solidFill>
              </a:rPr>
              <a:t>	In this project, I had to follow many different steps to create a Home Security system.</a:t>
            </a:r>
          </a:p>
          <a:p>
            <a:r>
              <a:rPr lang="en-US" dirty="0">
                <a:solidFill>
                  <a:schemeClr val="bg2"/>
                </a:solidFill>
              </a:rPr>
              <a:t>	</a:t>
            </a:r>
          </a:p>
          <a:p>
            <a:r>
              <a:rPr lang="en-US" dirty="0">
                <a:solidFill>
                  <a:schemeClr val="bg2"/>
                </a:solidFill>
              </a:rPr>
              <a:t>	I feel like I have a great basic understanding of the pin of the Arduino Mega Board and the ESP32 Board and how to connect them the right way and I’m one step closer to my career.</a:t>
            </a:r>
          </a:p>
          <a:p>
            <a:endParaRPr lang="en-US" dirty="0">
              <a:solidFill>
                <a:schemeClr val="bg2"/>
              </a:solidFill>
            </a:endParaRPr>
          </a:p>
          <a:p>
            <a:r>
              <a:rPr lang="en-US" dirty="0">
                <a:solidFill>
                  <a:schemeClr val="bg2"/>
                </a:solidFill>
              </a:rPr>
              <a:t>	</a:t>
            </a:r>
          </a:p>
          <a:p>
            <a:r>
              <a:rPr lang="en-US" dirty="0">
                <a:solidFill>
                  <a:schemeClr val="bg2"/>
                </a:solidFill>
              </a:rPr>
              <a:t>	</a:t>
            </a:r>
          </a:p>
          <a:p>
            <a:r>
              <a:rPr lang="en-US" dirty="0">
                <a:solidFill>
                  <a:schemeClr val="bg2"/>
                </a:solidFill>
              </a:rPr>
              <a:t>	I l</a:t>
            </a:r>
          </a:p>
        </p:txBody>
      </p:sp>
    </p:spTree>
    <p:extLst>
      <p:ext uri="{BB962C8B-B14F-4D97-AF65-F5344CB8AC3E}">
        <p14:creationId xmlns:p14="http://schemas.microsoft.com/office/powerpoint/2010/main" val="4706535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1BC4272-6934-7455-937F-7CC509DFC70C}"/>
              </a:ext>
            </a:extLst>
          </p:cNvPr>
          <p:cNvPicPr>
            <a:picLocks noGrp="1" noChangeAspect="1"/>
          </p:cNvPicPr>
          <p:nvPr>
            <p:ph type="pic" idx="1"/>
          </p:nvPr>
        </p:nvPicPr>
        <p:blipFill rotWithShape="1">
          <a:blip r:embed="rId2"/>
          <a:srcRect/>
          <a:stretch/>
        </p:blipFill>
        <p:spPr>
          <a:xfrm>
            <a:off x="20" y="10"/>
            <a:ext cx="12191980" cy="6857990"/>
          </a:xfrm>
          <a:prstGeom prst="rect">
            <a:avLst/>
          </a:prstGeom>
          <a:noFill/>
        </p:spPr>
      </p:pic>
    </p:spTree>
    <p:extLst>
      <p:ext uri="{BB962C8B-B14F-4D97-AF65-F5344CB8AC3E}">
        <p14:creationId xmlns:p14="http://schemas.microsoft.com/office/powerpoint/2010/main" val="1621529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79F11E2-8BA5-4C5C-AE7C-361E5EA011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C00E1DA-EC7C-40FC-95E3-11FDCD2E42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14" name="Group 13">
            <a:extLst>
              <a:ext uri="{FF2B5EF4-FFF2-40B4-BE49-F238E27FC236}">
                <a16:creationId xmlns:a16="http://schemas.microsoft.com/office/drawing/2014/main" id="{9A421166-2996-41A7-B094-AE5316F347D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15" name="Rectangle 14">
              <a:extLst>
                <a:ext uri="{FF2B5EF4-FFF2-40B4-BE49-F238E27FC236}">
                  <a16:creationId xmlns:a16="http://schemas.microsoft.com/office/drawing/2014/main" id="{FDBB1B92-A3EB-43E4-8FAB-D20E8ED14C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3F3972F4-FE7E-48EA-AAD8-9BE5750A66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221614E5-870B-4D5E-A43B-8FF7E53234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0F87E73C-2B1A-4602-BFBE-CFE1E55D9B38}"/>
              </a:ext>
            </a:extLst>
          </p:cNvPr>
          <p:cNvSpPr>
            <a:spLocks noGrp="1"/>
          </p:cNvSpPr>
          <p:nvPr>
            <p:ph type="ctrTitle"/>
          </p:nvPr>
        </p:nvSpPr>
        <p:spPr>
          <a:xfrm>
            <a:off x="8296275" y="1419226"/>
            <a:ext cx="3081576" cy="1746762"/>
          </a:xfrm>
        </p:spPr>
        <p:txBody>
          <a:bodyPr>
            <a:normAutofit/>
          </a:bodyPr>
          <a:lstStyle/>
          <a:p>
            <a:r>
              <a:rPr lang="en-US" dirty="0">
                <a:solidFill>
                  <a:srgbClr val="FFFFFF"/>
                </a:solidFill>
              </a:rPr>
              <a:t>Thank You</a:t>
            </a:r>
          </a:p>
        </p:txBody>
      </p:sp>
      <p:sp>
        <p:nvSpPr>
          <p:cNvPr id="3" name="Subtitle 2">
            <a:extLst>
              <a:ext uri="{FF2B5EF4-FFF2-40B4-BE49-F238E27FC236}">
                <a16:creationId xmlns:a16="http://schemas.microsoft.com/office/drawing/2014/main" id="{A9CB511D-EA45-4336-847C-1252667143B5}"/>
              </a:ext>
            </a:extLst>
          </p:cNvPr>
          <p:cNvSpPr>
            <a:spLocks noGrp="1"/>
          </p:cNvSpPr>
          <p:nvPr>
            <p:ph type="subTitle" idx="1"/>
          </p:nvPr>
        </p:nvSpPr>
        <p:spPr>
          <a:xfrm>
            <a:off x="8296275" y="3505095"/>
            <a:ext cx="3081576" cy="2629006"/>
          </a:xfrm>
        </p:spPr>
        <p:txBody>
          <a:bodyPr>
            <a:normAutofit/>
          </a:bodyPr>
          <a:lstStyle/>
          <a:p>
            <a:r>
              <a:rPr lang="en-US" dirty="0">
                <a:solidFill>
                  <a:schemeClr val="bg2"/>
                </a:solidFill>
              </a:rPr>
              <a:t>bmata3@my.devry.edu</a:t>
            </a:r>
          </a:p>
          <a:p>
            <a:endParaRPr lang="en-US" dirty="0">
              <a:solidFill>
                <a:schemeClr val="bg2"/>
              </a:solidFill>
            </a:endParaRPr>
          </a:p>
          <a:p>
            <a:endParaRPr lang="en-US" dirty="0">
              <a:solidFill>
                <a:schemeClr val="bg2"/>
              </a:solidFill>
            </a:endParaRPr>
          </a:p>
        </p:txBody>
      </p:sp>
      <p:pic>
        <p:nvPicPr>
          <p:cNvPr id="5" name="Picture 4" descr="Digital Numbers">
            <a:extLst>
              <a:ext uri="{FF2B5EF4-FFF2-40B4-BE49-F238E27FC236}">
                <a16:creationId xmlns:a16="http://schemas.microsoft.com/office/drawing/2014/main" id="{A21EA617-6D48-425F-97A8-7FEC82C8F40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189" r="9642" b="1"/>
          <a:stretch/>
        </p:blipFill>
        <p:spPr>
          <a:xfrm>
            <a:off x="446534" y="723899"/>
            <a:ext cx="7498616" cy="5676901"/>
          </a:xfrm>
          <a:prstGeom prst="rect">
            <a:avLst/>
          </a:prstGeom>
        </p:spPr>
      </p:pic>
    </p:spTree>
    <p:extLst>
      <p:ext uri="{BB962C8B-B14F-4D97-AF65-F5344CB8AC3E}">
        <p14:creationId xmlns:p14="http://schemas.microsoft.com/office/powerpoint/2010/main" val="35013474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839787" y="457200"/>
            <a:ext cx="8727545" cy="773723"/>
          </a:xfrm>
        </p:spPr>
        <p:txBody>
          <a:bodyPr>
            <a:normAutofit/>
          </a:bodyPr>
          <a:lstStyle/>
          <a:p>
            <a:r>
              <a:rPr lang="en-US" sz="4400" dirty="0"/>
              <a:t>Code (screenshot)</a:t>
            </a:r>
          </a:p>
        </p:txBody>
      </p:sp>
      <p:pic>
        <p:nvPicPr>
          <p:cNvPr id="3" name="Picture 3" descr="Graphical user interface, application&#10;&#10;Description automatically generated">
            <a:extLst>
              <a:ext uri="{FF2B5EF4-FFF2-40B4-BE49-F238E27FC236}">
                <a16:creationId xmlns:a16="http://schemas.microsoft.com/office/drawing/2014/main" id="{8A7E1144-DCE9-15D9-BCC3-1227F836F0B2}"/>
              </a:ext>
            </a:extLst>
          </p:cNvPr>
          <p:cNvPicPr>
            <a:picLocks noGrp="1" noChangeAspect="1"/>
          </p:cNvPicPr>
          <p:nvPr>
            <p:ph type="pic" idx="1"/>
          </p:nvPr>
        </p:nvPicPr>
        <p:blipFill rotWithShape="1">
          <a:blip r:embed="rId2"/>
          <a:srcRect t="5778" b="5778"/>
          <a:stretch/>
        </p:blipFill>
        <p:spPr>
          <a:xfrm>
            <a:off x="970056" y="1498413"/>
            <a:ext cx="10242550" cy="4876800"/>
          </a:xfrm>
        </p:spPr>
      </p:pic>
    </p:spTree>
    <p:extLst>
      <p:ext uri="{BB962C8B-B14F-4D97-AF65-F5344CB8AC3E}">
        <p14:creationId xmlns:p14="http://schemas.microsoft.com/office/powerpoint/2010/main" val="18573084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D8C62-6370-CB3C-66F3-A4F6697DC74F}"/>
              </a:ext>
            </a:extLst>
          </p:cNvPr>
          <p:cNvSpPr>
            <a:spLocks noGrp="1"/>
          </p:cNvSpPr>
          <p:nvPr>
            <p:ph type="ctrTitle"/>
          </p:nvPr>
        </p:nvSpPr>
        <p:spPr>
          <a:xfrm>
            <a:off x="581191" y="1020431"/>
            <a:ext cx="10993549" cy="1632828"/>
          </a:xfrm>
        </p:spPr>
        <p:txBody>
          <a:bodyPr>
            <a:noAutofit/>
          </a:bodyPr>
          <a:lstStyle/>
          <a:p>
            <a:r>
              <a:rPr lang="en-US" sz="4800" dirty="0"/>
              <a:t>Inventory Of parts, circuit building, and displaying messages</a:t>
            </a:r>
          </a:p>
        </p:txBody>
      </p:sp>
    </p:spTree>
    <p:extLst>
      <p:ext uri="{BB962C8B-B14F-4D97-AF65-F5344CB8AC3E}">
        <p14:creationId xmlns:p14="http://schemas.microsoft.com/office/powerpoint/2010/main" val="38881033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64FBE-AC9C-E96C-77D5-2ADE2EB95306}"/>
              </a:ext>
            </a:extLst>
          </p:cNvPr>
          <p:cNvSpPr>
            <a:spLocks noGrp="1"/>
          </p:cNvSpPr>
          <p:nvPr>
            <p:ph type="title"/>
          </p:nvPr>
        </p:nvSpPr>
        <p:spPr/>
        <p:txBody>
          <a:bodyPr>
            <a:normAutofit/>
          </a:bodyPr>
          <a:lstStyle/>
          <a:p>
            <a:r>
              <a:rPr lang="en-US" sz="5400" dirty="0"/>
              <a:t>Inventory of  IOT KIT (Picture)</a:t>
            </a:r>
          </a:p>
        </p:txBody>
      </p:sp>
      <p:pic>
        <p:nvPicPr>
          <p:cNvPr id="5" name="Content Placeholder 4" descr="A picture containing text, device, cluttered, control panel">
            <a:extLst>
              <a:ext uri="{FF2B5EF4-FFF2-40B4-BE49-F238E27FC236}">
                <a16:creationId xmlns:a16="http://schemas.microsoft.com/office/drawing/2014/main" id="{EB43D0BB-DCFF-DC55-E03F-87F8C96E01B3}"/>
              </a:ext>
            </a:extLst>
          </p:cNvPr>
          <p:cNvPicPr>
            <a:picLocks noGrp="1" noChangeAspect="1"/>
          </p:cNvPicPr>
          <p:nvPr>
            <p:ph idx="1"/>
          </p:nvPr>
        </p:nvPicPr>
        <p:blipFill>
          <a:blip r:embed="rId2"/>
          <a:stretch>
            <a:fillRect/>
          </a:stretch>
        </p:blipFill>
        <p:spPr>
          <a:xfrm>
            <a:off x="4347148" y="2053652"/>
            <a:ext cx="7263660" cy="4289098"/>
          </a:xfrm>
        </p:spPr>
      </p:pic>
      <p:sp>
        <p:nvSpPr>
          <p:cNvPr id="6" name="TextBox 5">
            <a:extLst>
              <a:ext uri="{FF2B5EF4-FFF2-40B4-BE49-F238E27FC236}">
                <a16:creationId xmlns:a16="http://schemas.microsoft.com/office/drawing/2014/main" id="{2451623C-6EAA-1B6F-260C-E411C3E380CF}"/>
              </a:ext>
            </a:extLst>
          </p:cNvPr>
          <p:cNvSpPr txBox="1"/>
          <p:nvPr/>
        </p:nvSpPr>
        <p:spPr>
          <a:xfrm>
            <a:off x="581192" y="2053652"/>
            <a:ext cx="3492044" cy="3046988"/>
          </a:xfrm>
          <a:prstGeom prst="rect">
            <a:avLst/>
          </a:prstGeom>
          <a:noFill/>
        </p:spPr>
        <p:txBody>
          <a:bodyPr wrap="square" rtlCol="0">
            <a:spAutoFit/>
          </a:bodyPr>
          <a:lstStyle/>
          <a:p>
            <a:pPr marL="285750" indent="-285750">
              <a:buFont typeface="Arial" panose="020B0604020202020204" pitchFamily="34" charset="0"/>
              <a:buChar char="•"/>
            </a:pPr>
            <a:r>
              <a:rPr lang="en-US" sz="2400" dirty="0" err="1"/>
              <a:t>Uctronics</a:t>
            </a:r>
            <a:r>
              <a:rPr lang="en-US" sz="2400" dirty="0"/>
              <a:t> Kit</a:t>
            </a:r>
          </a:p>
          <a:p>
            <a:pPr marL="285750" indent="-285750">
              <a:buFont typeface="Arial" panose="020B0604020202020204" pitchFamily="34" charset="0"/>
              <a:buChar char="•"/>
            </a:pPr>
            <a:r>
              <a:rPr lang="en-US" sz="2400" dirty="0"/>
              <a:t>ESP32 (2)</a:t>
            </a:r>
          </a:p>
          <a:p>
            <a:pPr marL="285750" indent="-285750">
              <a:buFont typeface="Arial" panose="020B0604020202020204" pitchFamily="34" charset="0"/>
              <a:buChar char="•"/>
            </a:pPr>
            <a:r>
              <a:rPr lang="en-US" sz="2400" dirty="0"/>
              <a:t>LCD Modules (2)</a:t>
            </a:r>
          </a:p>
          <a:p>
            <a:pPr marL="285750" indent="-285750">
              <a:buFont typeface="Arial" panose="020B0604020202020204" pitchFamily="34" charset="0"/>
              <a:buChar char="•"/>
            </a:pPr>
            <a:r>
              <a:rPr lang="en-US" sz="2400" dirty="0"/>
              <a:t>Breadboards (3)</a:t>
            </a:r>
          </a:p>
          <a:p>
            <a:pPr marL="285750" indent="-285750">
              <a:buFont typeface="Arial" panose="020B0604020202020204" pitchFamily="34" charset="0"/>
              <a:buChar char="•"/>
            </a:pPr>
            <a:r>
              <a:rPr lang="en-US" sz="2400" dirty="0"/>
              <a:t>Mini Router</a:t>
            </a:r>
          </a:p>
          <a:p>
            <a:pPr marL="285750" indent="-285750">
              <a:buFont typeface="Arial" panose="020B0604020202020204" pitchFamily="34" charset="0"/>
              <a:buChar char="•"/>
            </a:pPr>
            <a:r>
              <a:rPr lang="en-US" sz="2400" dirty="0"/>
              <a:t>Patch Cable</a:t>
            </a:r>
          </a:p>
          <a:p>
            <a:pPr marL="285750" indent="-285750">
              <a:buFont typeface="Arial" panose="020B0604020202020204" pitchFamily="34" charset="0"/>
              <a:buChar char="•"/>
            </a:pPr>
            <a:r>
              <a:rPr lang="en-US" sz="2400" dirty="0"/>
              <a:t>Digital Multi Meter</a:t>
            </a:r>
          </a:p>
          <a:p>
            <a:pPr marL="285750" indent="-285750">
              <a:buFont typeface="Arial" panose="020B0604020202020204" pitchFamily="34" charset="0"/>
              <a:buChar char="•"/>
            </a:pPr>
            <a:r>
              <a:rPr lang="en-US" sz="2400" dirty="0"/>
              <a:t>USB to Micro USB (2)</a:t>
            </a:r>
          </a:p>
        </p:txBody>
      </p:sp>
    </p:spTree>
    <p:extLst>
      <p:ext uri="{BB962C8B-B14F-4D97-AF65-F5344CB8AC3E}">
        <p14:creationId xmlns:p14="http://schemas.microsoft.com/office/powerpoint/2010/main" val="40565170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75914-61E6-F708-35D6-D26C93853C5B}"/>
              </a:ext>
            </a:extLst>
          </p:cNvPr>
          <p:cNvSpPr>
            <a:spLocks noGrp="1"/>
          </p:cNvSpPr>
          <p:nvPr>
            <p:ph type="title"/>
          </p:nvPr>
        </p:nvSpPr>
        <p:spPr>
          <a:xfrm>
            <a:off x="581191" y="492301"/>
            <a:ext cx="11029616" cy="1013800"/>
          </a:xfrm>
        </p:spPr>
        <p:txBody>
          <a:bodyPr>
            <a:normAutofit/>
          </a:bodyPr>
          <a:lstStyle/>
          <a:p>
            <a:r>
              <a:rPr lang="en-US" sz="3200" dirty="0"/>
              <a:t>   Organization of project components (Picture)</a:t>
            </a:r>
          </a:p>
        </p:txBody>
      </p:sp>
      <p:pic>
        <p:nvPicPr>
          <p:cNvPr id="5" name="Content Placeholder 4" descr="A picture containing timeline">
            <a:extLst>
              <a:ext uri="{FF2B5EF4-FFF2-40B4-BE49-F238E27FC236}">
                <a16:creationId xmlns:a16="http://schemas.microsoft.com/office/drawing/2014/main" id="{46FC5230-FF9D-857A-C963-CC2F4F4CB7EA}"/>
              </a:ext>
            </a:extLst>
          </p:cNvPr>
          <p:cNvPicPr>
            <a:picLocks noGrp="1" noChangeAspect="1"/>
          </p:cNvPicPr>
          <p:nvPr>
            <p:ph idx="1"/>
          </p:nvPr>
        </p:nvPicPr>
        <p:blipFill>
          <a:blip r:embed="rId2"/>
          <a:stretch>
            <a:fillRect/>
          </a:stretch>
        </p:blipFill>
        <p:spPr>
          <a:xfrm rot="5400000">
            <a:off x="6217311" y="2194827"/>
            <a:ext cx="4049560" cy="4292185"/>
          </a:xfrm>
        </p:spPr>
      </p:pic>
      <p:sp>
        <p:nvSpPr>
          <p:cNvPr id="6" name="TextBox 5">
            <a:extLst>
              <a:ext uri="{FF2B5EF4-FFF2-40B4-BE49-F238E27FC236}">
                <a16:creationId xmlns:a16="http://schemas.microsoft.com/office/drawing/2014/main" id="{C69556A7-F442-F33F-C3C7-F7AEEC816BA3}"/>
              </a:ext>
            </a:extLst>
          </p:cNvPr>
          <p:cNvSpPr txBox="1"/>
          <p:nvPr/>
        </p:nvSpPr>
        <p:spPr>
          <a:xfrm>
            <a:off x="1558977" y="2316139"/>
            <a:ext cx="3567659" cy="3693319"/>
          </a:xfrm>
          <a:prstGeom prst="rect">
            <a:avLst/>
          </a:prstGeom>
          <a:noFill/>
        </p:spPr>
        <p:txBody>
          <a:bodyPr wrap="square" rtlCol="0">
            <a:spAutoFit/>
          </a:bodyPr>
          <a:lstStyle/>
          <a:p>
            <a:pPr marL="285750" indent="-285750">
              <a:buFont typeface="Arial" panose="020B0604020202020204" pitchFamily="34" charset="0"/>
              <a:buChar char="•"/>
            </a:pPr>
            <a:r>
              <a:rPr lang="en-US" sz="2400" dirty="0"/>
              <a:t>Arduino Mega 2560</a:t>
            </a:r>
          </a:p>
          <a:p>
            <a:pPr marL="285750" indent="-285750">
              <a:buFont typeface="Arial" panose="020B0604020202020204" pitchFamily="34" charset="0"/>
              <a:buChar char="•"/>
            </a:pPr>
            <a:r>
              <a:rPr lang="en-US" sz="2400" dirty="0"/>
              <a:t>Breadboard</a:t>
            </a:r>
          </a:p>
          <a:p>
            <a:pPr marL="285750" indent="-285750">
              <a:buFont typeface="Arial" panose="020B0604020202020204" pitchFamily="34" charset="0"/>
              <a:buChar char="•"/>
            </a:pPr>
            <a:r>
              <a:rPr lang="en-US" sz="2400" dirty="0"/>
              <a:t>Resistor 10k</a:t>
            </a:r>
            <a:r>
              <a:rPr lang="el-GR" sz="2400" dirty="0"/>
              <a:t>Ω</a:t>
            </a:r>
            <a:endParaRPr lang="en-US" sz="2400" dirty="0"/>
          </a:p>
          <a:p>
            <a:pPr marL="285750" indent="-285750">
              <a:buFont typeface="Arial" panose="020B0604020202020204" pitchFamily="34" charset="0"/>
              <a:buChar char="•"/>
            </a:pPr>
            <a:r>
              <a:rPr lang="en-US" sz="2400" dirty="0"/>
              <a:t>LEDs</a:t>
            </a:r>
          </a:p>
          <a:p>
            <a:pPr marL="285750" indent="-285750">
              <a:buFont typeface="Arial" panose="020B0604020202020204" pitchFamily="34" charset="0"/>
              <a:buChar char="•"/>
            </a:pPr>
            <a:r>
              <a:rPr lang="en-US" sz="2400" dirty="0"/>
              <a:t>Ultrasonic Sensor</a:t>
            </a:r>
          </a:p>
          <a:p>
            <a:pPr marL="285750" indent="-285750">
              <a:buFont typeface="Arial" panose="020B0604020202020204" pitchFamily="34" charset="0"/>
              <a:buChar char="•"/>
            </a:pPr>
            <a:r>
              <a:rPr lang="en-US" sz="2400" dirty="0"/>
              <a:t>Passive Buzzer</a:t>
            </a:r>
          </a:p>
          <a:p>
            <a:pPr marL="285750" indent="-285750">
              <a:buFont typeface="Arial" panose="020B0604020202020204" pitchFamily="34" charset="0"/>
              <a:buChar char="•"/>
            </a:pPr>
            <a:r>
              <a:rPr lang="en-US" sz="2400" dirty="0"/>
              <a:t>Photoresistor </a:t>
            </a:r>
          </a:p>
          <a:p>
            <a:pPr marL="285750" indent="-285750">
              <a:buFont typeface="Arial" panose="020B0604020202020204" pitchFamily="34" charset="0"/>
              <a:buChar char="•"/>
            </a:pPr>
            <a:r>
              <a:rPr lang="en-US" sz="2400" dirty="0"/>
              <a:t>Wires</a:t>
            </a:r>
          </a:p>
          <a:p>
            <a:pPr marL="285750" indent="-285750">
              <a:buFont typeface="Arial" panose="020B0604020202020204" pitchFamily="34" charset="0"/>
              <a:buChar char="•"/>
            </a:pPr>
            <a:r>
              <a:rPr lang="en-US" sz="2400" dirty="0"/>
              <a:t>USB Type B cable</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6940436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F79EF-5A70-4C27-A4C3-FFC7E9B62711}"/>
              </a:ext>
            </a:extLst>
          </p:cNvPr>
          <p:cNvSpPr>
            <a:spLocks noGrp="1"/>
          </p:cNvSpPr>
          <p:nvPr>
            <p:ph type="title"/>
          </p:nvPr>
        </p:nvSpPr>
        <p:spPr/>
        <p:txBody>
          <a:bodyPr>
            <a:normAutofit/>
          </a:bodyPr>
          <a:lstStyle/>
          <a:p>
            <a:r>
              <a:rPr lang="en-US" sz="4800" dirty="0"/>
              <a:t>Circuit With Red on (Picture) </a:t>
            </a:r>
          </a:p>
        </p:txBody>
      </p:sp>
      <p:pic>
        <p:nvPicPr>
          <p:cNvPr id="4" name="Content Placeholder 3">
            <a:extLst>
              <a:ext uri="{FF2B5EF4-FFF2-40B4-BE49-F238E27FC236}">
                <a16:creationId xmlns:a16="http://schemas.microsoft.com/office/drawing/2014/main" id="{9989D0C0-6C89-5A7E-4E90-CDD63B89603A}"/>
              </a:ext>
            </a:extLst>
          </p:cNvPr>
          <p:cNvPicPr>
            <a:picLocks noGrp="1" noChangeAspect="1"/>
          </p:cNvPicPr>
          <p:nvPr>
            <p:ph idx="1"/>
          </p:nvPr>
        </p:nvPicPr>
        <p:blipFill>
          <a:blip r:embed="rId2"/>
          <a:stretch>
            <a:fillRect/>
          </a:stretch>
        </p:blipFill>
        <p:spPr>
          <a:xfrm>
            <a:off x="2548329" y="2316136"/>
            <a:ext cx="6624902" cy="3678238"/>
          </a:xfrm>
          <a:prstGeom prst="rect">
            <a:avLst/>
          </a:prstGeom>
        </p:spPr>
      </p:pic>
    </p:spTree>
    <p:extLst>
      <p:ext uri="{BB962C8B-B14F-4D97-AF65-F5344CB8AC3E}">
        <p14:creationId xmlns:p14="http://schemas.microsoft.com/office/powerpoint/2010/main" val="1752684246"/>
      </p:ext>
    </p:extLst>
  </p:cSld>
  <p:clrMapOvr>
    <a:masterClrMapping/>
  </p:clrMapOvr>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tf56390039_win32_fixed.potx" id="{A1D6ED5A-9B8A-4433-BA99-139C56DB1BDE}" vid="{3B3EDB20-B381-4B6C-99AC-7C5CDA2B40F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608f28cd-46c9-416b-a1f2-c3af6a43df0e"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881E0089842D04D9DBE29A370C66E66" ma:contentTypeVersion="6" ma:contentTypeDescription="Create a new document." ma:contentTypeScope="" ma:versionID="6be4db62fa9114a93f9bf9aecd4b6e1c">
  <xsd:schema xmlns:xsd="http://www.w3.org/2001/XMLSchema" xmlns:xs="http://www.w3.org/2001/XMLSchema" xmlns:p="http://schemas.microsoft.com/office/2006/metadata/properties" xmlns:ns3="608f28cd-46c9-416b-a1f2-c3af6a43df0e" xmlns:ns4="91aa066f-51a9-453a-9885-cb1ca1a6e538" targetNamespace="http://schemas.microsoft.com/office/2006/metadata/properties" ma:root="true" ma:fieldsID="2dcb3e47fdb27284ab0dee53302f0351" ns3:_="" ns4:_="">
    <xsd:import namespace="608f28cd-46c9-416b-a1f2-c3af6a43df0e"/>
    <xsd:import namespace="91aa066f-51a9-453a-9885-cb1ca1a6e538"/>
    <xsd:element name="properties">
      <xsd:complexType>
        <xsd:sequence>
          <xsd:element name="documentManagement">
            <xsd:complexType>
              <xsd:all>
                <xsd:element ref="ns3:MediaServiceMetadata" minOccurs="0"/>
                <xsd:element ref="ns3:MediaServiceFastMetadata" minOccurs="0"/>
                <xsd:element ref="ns3:_activity"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8f28cd-46c9-416b-a1f2-c3af6a43df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_activity" ma:index="10"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1aa066f-51a9-453a-9885-cb1ca1a6e538"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SharingHintHash" ma:index="13"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FF76966-891B-4026-84F2-002E6C6824E7}">
  <ds:schemaRefs>
    <ds:schemaRef ds:uri="http://purl.org/dc/elements/1.1/"/>
    <ds:schemaRef ds:uri="608f28cd-46c9-416b-a1f2-c3af6a43df0e"/>
    <ds:schemaRef ds:uri="http://schemas.microsoft.com/office/2006/metadata/properties"/>
    <ds:schemaRef ds:uri="http://www.w3.org/XML/1998/namespace"/>
    <ds:schemaRef ds:uri="http://purl.org/dc/dcmitype/"/>
    <ds:schemaRef ds:uri="91aa066f-51a9-453a-9885-cb1ca1a6e538"/>
    <ds:schemaRef ds:uri="http://schemas.openxmlformats.org/package/2006/metadata/core-properties"/>
    <ds:schemaRef ds:uri="http://schemas.microsoft.com/office/2006/documentManagement/types"/>
    <ds:schemaRef ds:uri="http://schemas.microsoft.com/office/infopath/2007/PartnerControls"/>
    <ds:schemaRef ds:uri="http://purl.org/dc/terms/"/>
  </ds:schemaRefs>
</ds:datastoreItem>
</file>

<file path=customXml/itemProps2.xml><?xml version="1.0" encoding="utf-8"?>
<ds:datastoreItem xmlns:ds="http://schemas.openxmlformats.org/officeDocument/2006/customXml" ds:itemID="{C6F1E5A5-72E8-4367-9E06-5C2236232F7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8f28cd-46c9-416b-a1f2-c3af6a43df0e"/>
    <ds:schemaRef ds:uri="91aa066f-51a9-453a-9885-cb1ca1a6e53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5A84764-98BD-4EA4-BA27-095DCD23563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{655BE4C3-5293-4CCF-B525-36C35F924309}tf56390039_win32</Template>
  <TotalTime>5347</TotalTime>
  <Words>590</Words>
  <Application>Microsoft Office PowerPoint</Application>
  <PresentationFormat>Widescreen</PresentationFormat>
  <Paragraphs>93</Paragraphs>
  <Slides>40</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Arial</vt:lpstr>
      <vt:lpstr>Calibri</vt:lpstr>
      <vt:lpstr>Corbel</vt:lpstr>
      <vt:lpstr>Gill Sans MT</vt:lpstr>
      <vt:lpstr>Wingdings 2</vt:lpstr>
      <vt:lpstr>Dividend</vt:lpstr>
      <vt:lpstr>CEIS101 Course Project Smart Home automation And Security System</vt:lpstr>
      <vt:lpstr>Introduction</vt:lpstr>
      <vt:lpstr>Circuit Simulation In Tinkercad</vt:lpstr>
      <vt:lpstr>PowerPoint Presentation</vt:lpstr>
      <vt:lpstr>Code (screenshot)</vt:lpstr>
      <vt:lpstr>Inventory Of parts, circuit building, and displaying messages</vt:lpstr>
      <vt:lpstr>Inventory of  IOT KIT (Picture)</vt:lpstr>
      <vt:lpstr>   Organization of project components (Picture)</vt:lpstr>
      <vt:lpstr>Circuit With Red on (Picture) </vt:lpstr>
      <vt:lpstr>Serial Monitor (Screenshot)</vt:lpstr>
      <vt:lpstr>  Adding Door sensor to smart home system</vt:lpstr>
      <vt:lpstr>    Circuit of door closed with Green LED ON (picture)</vt:lpstr>
      <vt:lpstr>     Circuit of door open with Green LED OFF (picture)</vt:lpstr>
      <vt:lpstr>Arduino code (screenshots)</vt:lpstr>
      <vt:lpstr>Serial Monitor (screenshot)</vt:lpstr>
      <vt:lpstr>Adding Distance Sensor to Smart Home System  and Conducting Data Analysis </vt:lpstr>
      <vt:lpstr>Circuit with green LED on (picture)</vt:lpstr>
      <vt:lpstr>Circuit with yellow LED on (picture)</vt:lpstr>
      <vt:lpstr>Circuit with red LED on (picture)</vt:lpstr>
      <vt:lpstr>Arduino Code (screenshots)</vt:lpstr>
      <vt:lpstr>Arduino Code (screenshots)</vt:lpstr>
      <vt:lpstr>Arduino Code (screenshots)</vt:lpstr>
      <vt:lpstr>Plot of data (graph from Excel)</vt:lpstr>
      <vt:lpstr>Adding Automated Light to Smart Home System  </vt:lpstr>
      <vt:lpstr>Circuit with automated LED off (picture)</vt:lpstr>
      <vt:lpstr>Circuit with automated LED on (picture)</vt:lpstr>
      <vt:lpstr>Arduino Code (screenshots)</vt:lpstr>
      <vt:lpstr>Arduino Code (screenshots)</vt:lpstr>
      <vt:lpstr>Arduino Code (screenshots)</vt:lpstr>
      <vt:lpstr>Serial Monitor (screenshot)</vt:lpstr>
      <vt:lpstr>Adding water level sensor And DHT-11 Sensor to smart home security system</vt:lpstr>
      <vt:lpstr>Circuit (Picture)</vt:lpstr>
      <vt:lpstr>Arduino Code (screenshots)</vt:lpstr>
      <vt:lpstr>Arduino Code (screenshots)</vt:lpstr>
      <vt:lpstr>Arduino Code (screenshots)</vt:lpstr>
      <vt:lpstr>Serial monitor (screenshot)</vt:lpstr>
      <vt:lpstr>Challenges</vt:lpstr>
      <vt:lpstr>Career skills acquired</vt:lpstr>
      <vt:lpstr>conclusion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CEIS101 Course Project Smart Home automation And Security System</dc:title>
  <dc:creator>Mata, Branden</dc:creator>
  <cp:lastModifiedBy>Mata, Branden</cp:lastModifiedBy>
  <cp:revision>2</cp:revision>
  <dcterms:created xsi:type="dcterms:W3CDTF">2023-02-14T19:45:18Z</dcterms:created>
  <dcterms:modified xsi:type="dcterms:W3CDTF">2023-02-19T08:44:30Z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0x010100B881E0089842D04D9DBE29A370C66E66</vt:lpwstr>
  </property>
</Properties>
</file>