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6"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59" r:id="rId33"/>
    <p:sldId id="260" r:id="rId34"/>
    <p:sldId id="26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3" autoAdjust="0"/>
    <p:restoredTop sz="94660"/>
  </p:normalViewPr>
  <p:slideViewPr>
    <p:cSldViewPr snapToGrid="0">
      <p:cViewPr varScale="1">
        <p:scale>
          <a:sx n="46" d="100"/>
          <a:sy n="46" d="100"/>
        </p:scale>
        <p:origin x="62" y="7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D63DFA5-4E5D-4214-98AC-2EA4856A2742}" type="datetimeFigureOut">
              <a:rPr lang="en-US" smtClean="0"/>
              <a:t>10/22/2024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82872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77197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63DFA5-4E5D-4214-98AC-2EA4856A2742}" type="datetimeFigureOut">
              <a:rPr lang="en-US" smtClean="0"/>
              <a:t>10/22/2024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63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63DFA5-4E5D-4214-98AC-2EA4856A2742}" type="datetimeFigureOut">
              <a:rPr lang="en-US" smtClean="0"/>
              <a:t>10/22/2024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CA0CAEE-55A8-4312-9570-158A20A69D0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222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D63DFA5-4E5D-4214-98AC-2EA4856A2742}" type="datetimeFigureOut">
              <a:rPr lang="en-US" smtClean="0"/>
              <a:t>10/22/2024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00450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63DFA5-4E5D-4214-98AC-2EA4856A274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10872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63DFA5-4E5D-4214-98AC-2EA4856A274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71427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106380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D63DFA5-4E5D-4214-98AC-2EA4856A2742}" type="datetimeFigureOut">
              <a:rPr lang="en-US" smtClean="0"/>
              <a:t>10/22/2024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60571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3DFA5-4E5D-4214-98AC-2EA4856A274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84628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D63DFA5-4E5D-4214-98AC-2EA4856A2742}" type="datetimeFigureOut">
              <a:rPr lang="en-US" smtClean="0"/>
              <a:t>10/22/2024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69449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3DFA5-4E5D-4214-98AC-2EA4856A274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2749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3DFA5-4E5D-4214-98AC-2EA4856A2742}"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67564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3DFA5-4E5D-4214-98AC-2EA4856A274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63233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3DFA5-4E5D-4214-98AC-2EA4856A2742}"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58643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283853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3DFA5-4E5D-4214-98AC-2EA4856A274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5576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63DFA5-4E5D-4214-98AC-2EA4856A2742}" type="datetimeFigureOut">
              <a:rPr lang="en-US" smtClean="0"/>
              <a:t>10/22/2024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A0CAEE-55A8-4312-9570-158A20A69D04}" type="slidenum">
              <a:rPr lang="en-US" smtClean="0"/>
              <a:t>‹#›</a:t>
            </a:fld>
            <a:endParaRPr lang="en-US"/>
          </a:p>
        </p:txBody>
      </p:sp>
    </p:spTree>
    <p:extLst>
      <p:ext uri="{BB962C8B-B14F-4D97-AF65-F5344CB8AC3E}">
        <p14:creationId xmlns:p14="http://schemas.microsoft.com/office/powerpoint/2010/main" val="6133061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422">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424" name="Rectangle 423">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a:xfrm>
            <a:off x="4072158" y="576255"/>
            <a:ext cx="6400459" cy="2696469"/>
          </a:xfrm>
        </p:spPr>
        <p:txBody>
          <a:bodyPr vert="horz" lIns="91440" tIns="45720" rIns="91440" bIns="45720" rtlCol="0" anchor="ctr">
            <a:normAutofit fontScale="90000"/>
          </a:bodyPr>
          <a:lstStyle/>
          <a:p>
            <a:r>
              <a:rPr lang="en-US" dirty="0"/>
              <a:t>PHYS204 </a:t>
            </a:r>
            <a:br>
              <a:rPr lang="en-US" dirty="0"/>
            </a:br>
            <a:r>
              <a:rPr lang="en-US" dirty="0"/>
              <a:t>Final Course Project</a:t>
            </a:r>
            <a:br>
              <a:rPr lang="en-US" sz="3400" dirty="0"/>
            </a:br>
            <a:endParaRPr lang="en-US" sz="3400" dirty="0"/>
          </a:p>
        </p:txBody>
      </p:sp>
      <p:sp>
        <p:nvSpPr>
          <p:cNvPr id="425" name="Rectangle 424">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26" name="Picture 425">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a:xfrm>
            <a:off x="4072158" y="3700799"/>
            <a:ext cx="7454077" cy="2696469"/>
          </a:xfrm>
        </p:spPr>
        <p:txBody>
          <a:bodyPr vert="horz" lIns="91440" tIns="45720" rIns="91440" bIns="45720" rtlCol="0">
            <a:normAutofit/>
          </a:bodyPr>
          <a:lstStyle/>
          <a:p>
            <a:pPr indent="-228600">
              <a:buFont typeface="Arial" panose="020B0604020202020204" pitchFamily="34" charset="0"/>
              <a:buChar char="•"/>
            </a:pPr>
            <a:r>
              <a:rPr lang="en-US" dirty="0"/>
              <a:t>Branden Mata</a:t>
            </a:r>
          </a:p>
          <a:p>
            <a:pPr indent="-228600">
              <a:buFont typeface="Arial" panose="020B0604020202020204" pitchFamily="34" charset="0"/>
              <a:buChar char="•"/>
            </a:pPr>
            <a:r>
              <a:rPr lang="en-US" dirty="0"/>
              <a:t>Bachelor of Science, </a:t>
            </a:r>
          </a:p>
          <a:p>
            <a:pPr indent="-228600">
              <a:buFont typeface="Arial" panose="020B0604020202020204" pitchFamily="34" charset="0"/>
              <a:buChar char="•"/>
            </a:pPr>
            <a:r>
              <a:rPr lang="en-US" dirty="0"/>
              <a:t>Information Technology &amp; Networking,</a:t>
            </a:r>
          </a:p>
          <a:p>
            <a:pPr indent="-228600">
              <a:buFont typeface="Arial" panose="020B0604020202020204" pitchFamily="34" charset="0"/>
              <a:buChar char="•"/>
            </a:pPr>
            <a:r>
              <a:rPr lang="en-US" dirty="0"/>
              <a:t>DeVry University</a:t>
            </a:r>
          </a:p>
          <a:p>
            <a:pPr indent="-228600">
              <a:buFont typeface="Arial" panose="020B0604020202020204" pitchFamily="34" charset="0"/>
              <a:buChar char="•"/>
            </a:pPr>
            <a:r>
              <a:rPr lang="en-US" dirty="0"/>
              <a:t>Professor Adib</a:t>
            </a:r>
          </a:p>
          <a:p>
            <a:pPr indent="-228600">
              <a:buFont typeface="Arial" panose="020B0604020202020204" pitchFamily="34" charset="0"/>
              <a:buChar char="•"/>
            </a:pPr>
            <a:r>
              <a:rPr lang="en-US" dirty="0"/>
              <a:t>October 26</a:t>
            </a:r>
            <a:r>
              <a:rPr lang="en-US" baseline="30000" dirty="0"/>
              <a:t>th</a:t>
            </a:r>
            <a:r>
              <a:rPr lang="en-US" dirty="0"/>
              <a:t>, 2024</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9" name="Table 8">
            <a:extLst>
              <a:ext uri="{FF2B5EF4-FFF2-40B4-BE49-F238E27FC236}">
                <a16:creationId xmlns:a16="http://schemas.microsoft.com/office/drawing/2014/main" id="{691AF4BC-7AC1-4F23-BCE8-BB35FAEC7EF4}"/>
              </a:ext>
            </a:extLst>
          </p:cNvPr>
          <p:cNvGraphicFramePr>
            <a:graphicFrameLocks noGrp="1"/>
          </p:cNvGraphicFramePr>
          <p:nvPr/>
        </p:nvGraphicFramePr>
        <p:xfrm>
          <a:off x="980677" y="1764567"/>
          <a:ext cx="10084257" cy="4555691"/>
        </p:xfrm>
        <a:graphic>
          <a:graphicData uri="http://schemas.openxmlformats.org/drawingml/2006/table">
            <a:tbl>
              <a:tblPr firstRow="1" firstCol="1" bandRow="1">
                <a:tableStyleId>{5C22544A-7EE6-4342-B048-85BDC9FD1C3A}</a:tableStyleId>
              </a:tblPr>
              <a:tblGrid>
                <a:gridCol w="1264288">
                  <a:extLst>
                    <a:ext uri="{9D8B030D-6E8A-4147-A177-3AD203B41FA5}">
                      <a16:colId xmlns:a16="http://schemas.microsoft.com/office/drawing/2014/main" val="2680175028"/>
                    </a:ext>
                  </a:extLst>
                </a:gridCol>
                <a:gridCol w="1773567">
                  <a:extLst>
                    <a:ext uri="{9D8B030D-6E8A-4147-A177-3AD203B41FA5}">
                      <a16:colId xmlns:a16="http://schemas.microsoft.com/office/drawing/2014/main" val="1768498984"/>
                    </a:ext>
                  </a:extLst>
                </a:gridCol>
                <a:gridCol w="1773567">
                  <a:extLst>
                    <a:ext uri="{9D8B030D-6E8A-4147-A177-3AD203B41FA5}">
                      <a16:colId xmlns:a16="http://schemas.microsoft.com/office/drawing/2014/main" val="1249046169"/>
                    </a:ext>
                  </a:extLst>
                </a:gridCol>
                <a:gridCol w="1724279">
                  <a:extLst>
                    <a:ext uri="{9D8B030D-6E8A-4147-A177-3AD203B41FA5}">
                      <a16:colId xmlns:a16="http://schemas.microsoft.com/office/drawing/2014/main" val="4042757085"/>
                    </a:ext>
                  </a:extLst>
                </a:gridCol>
                <a:gridCol w="1774278">
                  <a:extLst>
                    <a:ext uri="{9D8B030D-6E8A-4147-A177-3AD203B41FA5}">
                      <a16:colId xmlns:a16="http://schemas.microsoft.com/office/drawing/2014/main" val="3508748709"/>
                    </a:ext>
                  </a:extLst>
                </a:gridCol>
                <a:gridCol w="1774278">
                  <a:extLst>
                    <a:ext uri="{9D8B030D-6E8A-4147-A177-3AD203B41FA5}">
                      <a16:colId xmlns:a16="http://schemas.microsoft.com/office/drawing/2014/main" val="650233730"/>
                    </a:ext>
                  </a:extLst>
                </a:gridCol>
              </a:tblGrid>
              <a:tr h="1098331">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a:effectLst/>
                          <a:latin typeface="+mn-lt"/>
                        </a:rPr>
                        <a:t>Velocity = distance/time (m/s)</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91472">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a:t>
                      </a:r>
                    </a:p>
                  </a:txBody>
                  <a:tcPr marL="68580" marR="68580" marT="0" marB="0" anchor="ctr"/>
                </a:tc>
                <a:tc>
                  <a:txBody>
                    <a:bodyPr/>
                    <a:lstStyle/>
                    <a:p>
                      <a:pPr marL="0" marR="0" algn="ctr">
                        <a:spcBef>
                          <a:spcPts val="0"/>
                        </a:spcBef>
                        <a:spcAft>
                          <a:spcPts val="0"/>
                        </a:spcAft>
                      </a:pPr>
                      <a:r>
                        <a:rPr lang="en-US" sz="1600" kern="100" dirty="0">
                          <a:effectLst/>
                          <a:latin typeface="+mn-lt"/>
                        </a:rPr>
                        <a:t> 492</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4.92 x 10-4 </a:t>
                      </a: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325.20</a:t>
                      </a:r>
                    </a:p>
                  </a:txBody>
                  <a:tcPr marL="68580" marR="68580" marT="0" marB="0" anchor="ctr"/>
                </a:tc>
                <a:extLst>
                  <a:ext uri="{0D108BD9-81ED-4DB2-BD59-A6C34878D82A}">
                    <a16:rowId xmlns:a16="http://schemas.microsoft.com/office/drawing/2014/main" val="3891295801"/>
                  </a:ext>
                </a:extLst>
              </a:tr>
              <a:tr h="691472">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10 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a:t>
                      </a:r>
                    </a:p>
                  </a:txBody>
                  <a:tcPr marL="68580" marR="68580" marT="0" marB="0" anchor="ctr"/>
                </a:tc>
                <a:tc>
                  <a:txBody>
                    <a:bodyPr/>
                    <a:lstStyle/>
                    <a:p>
                      <a:pPr marL="0" marR="0" algn="ctr">
                        <a:spcBef>
                          <a:spcPts val="0"/>
                        </a:spcBef>
                        <a:spcAft>
                          <a:spcPts val="0"/>
                        </a:spcAft>
                      </a:pPr>
                      <a:r>
                        <a:rPr lang="en-US" sz="1600" kern="100" dirty="0">
                          <a:effectLst/>
                          <a:latin typeface="+mn-lt"/>
                        </a:rPr>
                        <a:t> 586</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5.86 x 10-4 </a:t>
                      </a:r>
                    </a:p>
                  </a:txBody>
                  <a:tcPr marL="68580" marR="68580" marT="0" marB="0" anchor="ctr"/>
                </a:tc>
                <a:tc>
                  <a:txBody>
                    <a:bodyPr/>
                    <a:lstStyle/>
                    <a:p>
                      <a:pPr marL="0" marR="0" algn="ctr">
                        <a:spcBef>
                          <a:spcPts val="0"/>
                        </a:spcBef>
                        <a:spcAft>
                          <a:spcPts val="0"/>
                        </a:spcAft>
                      </a:pPr>
                      <a:r>
                        <a:rPr lang="en-US" sz="1600" kern="100" dirty="0">
                          <a:effectLst/>
                          <a:latin typeface="+mn-lt"/>
                        </a:rPr>
                        <a:t> 341.29</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91472">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15 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0.3</a:t>
                      </a:r>
                    </a:p>
                  </a:txBody>
                  <a:tcPr marL="68580" marR="68580" marT="0" marB="0" anchor="ctr"/>
                </a:tc>
                <a:tc>
                  <a:txBody>
                    <a:bodyPr/>
                    <a:lstStyle/>
                    <a:p>
                      <a:pPr marL="0" marR="0" algn="ctr">
                        <a:spcBef>
                          <a:spcPts val="0"/>
                        </a:spcBef>
                        <a:spcAft>
                          <a:spcPts val="0"/>
                        </a:spcAft>
                      </a:pPr>
                      <a:r>
                        <a:rPr lang="en-US" sz="1600" kern="100" dirty="0">
                          <a:effectLst/>
                          <a:latin typeface="+mn-lt"/>
                        </a:rPr>
                        <a:t> 925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9.25 x 10-4 </a:t>
                      </a: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323.97</a:t>
                      </a:r>
                    </a:p>
                  </a:txBody>
                  <a:tcPr marL="68580" marR="68580" marT="0" marB="0" anchor="ctr"/>
                </a:tc>
                <a:extLst>
                  <a:ext uri="{0D108BD9-81ED-4DB2-BD59-A6C34878D82A}">
                    <a16:rowId xmlns:a16="http://schemas.microsoft.com/office/drawing/2014/main" val="4115527295"/>
                  </a:ext>
                </a:extLst>
              </a:tr>
              <a:tr h="691472">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20 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0.4</a:t>
                      </a:r>
                    </a:p>
                  </a:txBody>
                  <a:tcPr marL="68580" marR="68580" marT="0" marB="0" anchor="ctr"/>
                </a:tc>
                <a:tc>
                  <a:txBody>
                    <a:bodyPr/>
                    <a:lstStyle/>
                    <a:p>
                      <a:pPr marL="0" marR="0" algn="ctr">
                        <a:spcBef>
                          <a:spcPts val="0"/>
                        </a:spcBef>
                        <a:spcAft>
                          <a:spcPts val="0"/>
                        </a:spcAft>
                      </a:pPr>
                      <a:r>
                        <a:rPr lang="en-US" sz="1600" kern="100" dirty="0">
                          <a:effectLst/>
                          <a:latin typeface="+mn-lt"/>
                        </a:rPr>
                        <a:t>1187 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11.87 x 10-4 </a:t>
                      </a: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336.98</a:t>
                      </a:r>
                    </a:p>
                  </a:txBody>
                  <a:tcPr marL="68580" marR="68580" marT="0" marB="0" anchor="ctr"/>
                </a:tc>
                <a:extLst>
                  <a:ext uri="{0D108BD9-81ED-4DB2-BD59-A6C34878D82A}">
                    <a16:rowId xmlns:a16="http://schemas.microsoft.com/office/drawing/2014/main" val="914470191"/>
                  </a:ext>
                </a:extLst>
              </a:tr>
              <a:tr h="691472">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30 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0.6</a:t>
                      </a:r>
                    </a:p>
                  </a:txBody>
                  <a:tcPr marL="68580" marR="68580" marT="0" marB="0" anchor="ctr"/>
                </a:tc>
                <a:tc>
                  <a:txBody>
                    <a:bodyPr/>
                    <a:lstStyle/>
                    <a:p>
                      <a:pPr marL="0" marR="0" algn="ctr">
                        <a:spcBef>
                          <a:spcPts val="0"/>
                        </a:spcBef>
                        <a:spcAft>
                          <a:spcPts val="0"/>
                        </a:spcAft>
                      </a:pPr>
                      <a:r>
                        <a:rPr lang="en-US" sz="1600" kern="100">
                          <a:effectLst/>
                          <a:latin typeface="+mn-lt"/>
                        </a:rPr>
                        <a:t>1724 </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17.24 x 10-4 </a:t>
                      </a:r>
                    </a:p>
                  </a:txBody>
                  <a:tcPr marL="68580" marR="68580" marT="0" marB="0" anchor="ctr"/>
                </a:tc>
                <a:tc>
                  <a:txBody>
                    <a:bodyPr/>
                    <a:lstStyle/>
                    <a:p>
                      <a:pPr marL="0" marR="0" algn="ctr">
                        <a:spcBef>
                          <a:spcPts val="0"/>
                        </a:spcBef>
                        <a:spcAft>
                          <a:spcPts val="0"/>
                        </a:spcAft>
                      </a:pPr>
                      <a:r>
                        <a:rPr lang="en-US" sz="1600" kern="100" dirty="0">
                          <a:effectLst/>
                          <a:latin typeface="+mn-lt"/>
                        </a:rPr>
                        <a:t>348.02 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93958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4769D9-FDB0-4A7D-ADED-70FACB811CF0}"/>
              </a:ext>
            </a:extLst>
          </p:cNvPr>
          <p:cNvPicPr>
            <a:picLocks noChangeAspect="1"/>
          </p:cNvPicPr>
          <p:nvPr/>
        </p:nvPicPr>
        <p:blipFill>
          <a:blip r:embed="rId2"/>
          <a:stretch>
            <a:fillRect/>
          </a:stretch>
        </p:blipFill>
        <p:spPr>
          <a:xfrm>
            <a:off x="1517345" y="5274009"/>
            <a:ext cx="3409403" cy="548640"/>
          </a:xfrm>
          <a:prstGeom prst="rect">
            <a:avLst/>
          </a:prstGeom>
        </p:spPr>
      </p:pic>
      <p:pic>
        <p:nvPicPr>
          <p:cNvPr id="10" name="Picture 9">
            <a:extLst>
              <a:ext uri="{FF2B5EF4-FFF2-40B4-BE49-F238E27FC236}">
                <a16:creationId xmlns:a16="http://schemas.microsoft.com/office/drawing/2014/main" id="{C1B3EF1A-9D73-4ECF-8D33-EFD5F820034A}"/>
              </a:ext>
            </a:extLst>
          </p:cNvPr>
          <p:cNvPicPr>
            <a:picLocks noChangeAspect="1"/>
          </p:cNvPicPr>
          <p:nvPr/>
        </p:nvPicPr>
        <p:blipFill>
          <a:blip r:embed="rId2"/>
          <a:stretch>
            <a:fillRect/>
          </a:stretch>
        </p:blipFill>
        <p:spPr>
          <a:xfrm>
            <a:off x="1517345" y="3146883"/>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t>
            </a:r>
            <a:r>
              <a:rPr lang="en-US" dirty="0"/>
              <a:t>Analysis</a:t>
            </a:r>
            <a:endParaRPr lang="en-US"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velocity from table </a:t>
                </a:r>
              </a:p>
              <a:p>
                <a:endParaRPr lang="en-US" dirty="0"/>
              </a:p>
              <a:p>
                <a:endParaRPr lang="en-US" dirty="0"/>
              </a:p>
              <a:p>
                <a:endParaRPr lang="en-US" dirty="0"/>
              </a:p>
              <a:p>
                <a:r>
                  <a:rPr lang="en-US" dirty="0"/>
                  <a:t>Percent difference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4754" cy="595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5</m:t>
                              </m:r>
                            </m:sub>
                          </m:sSub>
                        </m:num>
                        <m:den>
                          <m:r>
                            <a:rPr lang="en-US" i="0">
                              <a:latin typeface="Cambria Math" panose="02040503050406030204" pitchFamily="18" charset="0"/>
                            </a:rPr>
                            <m:t>5</m:t>
                          </m:r>
                        </m:den>
                      </m:f>
                      <m:r>
                        <a:rPr lang="en-US" b="0" i="1" smtClean="0">
                          <a:latin typeface="Cambria Math" panose="02040503050406030204" pitchFamily="18" charset="0"/>
                        </a:rPr>
                        <m:t> </m:t>
                      </m:r>
                    </m:oMath>
                  </m:oMathPara>
                </a14:m>
                <a:endParaRPr lang="en-US" b="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4754" cy="5955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815742" cy="7173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815742" cy="717376"/>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99C8000-0337-42DB-B74E-F41FE05FC467}"/>
              </a:ext>
            </a:extLst>
          </p:cNvPr>
          <p:cNvSpPr txBox="1"/>
          <p:nvPr/>
        </p:nvSpPr>
        <p:spPr>
          <a:xfrm>
            <a:off x="3717914" y="5203942"/>
            <a:ext cx="1126390" cy="365760"/>
          </a:xfrm>
          <a:prstGeom prst="rect">
            <a:avLst/>
          </a:prstGeom>
          <a:noFill/>
        </p:spPr>
        <p:txBody>
          <a:bodyPr wrap="square" rtlCol="0">
            <a:spAutoFit/>
          </a:bodyPr>
          <a:lstStyle/>
          <a:p>
            <a:pPr algn="ctr"/>
            <a:r>
              <a:rPr lang="en-US" dirty="0">
                <a:solidFill>
                  <a:schemeClr val="accent6">
                    <a:lumMod val="20000"/>
                    <a:lumOff val="80000"/>
                  </a:schemeClr>
                </a:solidFill>
                <a:highlight>
                  <a:srgbClr val="000000"/>
                </a:highlight>
              </a:rPr>
              <a:t>%</a:t>
            </a:r>
          </a:p>
        </p:txBody>
      </p:sp>
      <p:sp>
        <p:nvSpPr>
          <p:cNvPr id="12" name="TextBox 11">
            <a:extLst>
              <a:ext uri="{FF2B5EF4-FFF2-40B4-BE49-F238E27FC236}">
                <a16:creationId xmlns:a16="http://schemas.microsoft.com/office/drawing/2014/main" id="{C55874EC-A3B0-439C-ADEB-52723C07BA30}"/>
              </a:ext>
            </a:extLst>
          </p:cNvPr>
          <p:cNvSpPr txBox="1"/>
          <p:nvPr/>
        </p:nvSpPr>
        <p:spPr>
          <a:xfrm>
            <a:off x="3717914" y="3076816"/>
            <a:ext cx="1126390" cy="365760"/>
          </a:xfrm>
          <a:prstGeom prst="rect">
            <a:avLst/>
          </a:prstGeom>
          <a:noFill/>
        </p:spPr>
        <p:txBody>
          <a:bodyPr wrap="square" rtlCol="0">
            <a:spAutoFit/>
          </a:bodyPr>
          <a:lstStyle/>
          <a:p>
            <a:pPr algn="ctr"/>
            <a:r>
              <a:rPr lang="en-US" dirty="0">
                <a:solidFill>
                  <a:schemeClr val="accent6">
                    <a:lumMod val="20000"/>
                    <a:lumOff val="80000"/>
                  </a:schemeClr>
                </a:solidFill>
                <a:highlight>
                  <a:srgbClr val="000000"/>
                </a:highlight>
              </a:rPr>
              <a:t>m/s</a:t>
            </a:r>
          </a:p>
        </p:txBody>
      </p:sp>
      <p:sp>
        <p:nvSpPr>
          <p:cNvPr id="13" name="TextBox 12">
            <a:extLst>
              <a:ext uri="{FF2B5EF4-FFF2-40B4-BE49-F238E27FC236}">
                <a16:creationId xmlns:a16="http://schemas.microsoft.com/office/drawing/2014/main" id="{E5D0E75C-5A4F-413E-8467-45093B841178}"/>
              </a:ext>
            </a:extLst>
          </p:cNvPr>
          <p:cNvSpPr txBox="1"/>
          <p:nvPr/>
        </p:nvSpPr>
        <p:spPr>
          <a:xfrm>
            <a:off x="2474322" y="5203942"/>
            <a:ext cx="1126390" cy="365760"/>
          </a:xfrm>
          <a:prstGeom prst="rect">
            <a:avLst/>
          </a:prstGeom>
          <a:noFill/>
        </p:spPr>
        <p:txBody>
          <a:bodyPr wrap="square" rtlCol="0">
            <a:spAutoFit/>
          </a:bodyPr>
          <a:lstStyle/>
          <a:p>
            <a:pPr algn="ctr"/>
            <a:r>
              <a:rPr lang="en-US" dirty="0">
                <a:solidFill>
                  <a:schemeClr val="tx1">
                    <a:lumMod val="95000"/>
                  </a:schemeClr>
                </a:solidFill>
                <a:highlight>
                  <a:srgbClr val="000000"/>
                </a:highlight>
              </a:rPr>
              <a:t>2.3</a:t>
            </a:r>
          </a:p>
        </p:txBody>
      </p:sp>
      <p:sp>
        <p:nvSpPr>
          <p:cNvPr id="14" name="TextBox 13">
            <a:extLst>
              <a:ext uri="{FF2B5EF4-FFF2-40B4-BE49-F238E27FC236}">
                <a16:creationId xmlns:a16="http://schemas.microsoft.com/office/drawing/2014/main" id="{62CAD3F9-C187-4247-875C-34C36A9BEF0D}"/>
              </a:ext>
            </a:extLst>
          </p:cNvPr>
          <p:cNvSpPr txBox="1"/>
          <p:nvPr/>
        </p:nvSpPr>
        <p:spPr>
          <a:xfrm>
            <a:off x="2332405" y="3063240"/>
            <a:ext cx="1126390" cy="365760"/>
          </a:xfrm>
          <a:prstGeom prst="rect">
            <a:avLst/>
          </a:prstGeom>
          <a:noFill/>
        </p:spPr>
        <p:txBody>
          <a:bodyPr wrap="square" rtlCol="0">
            <a:spAutoFit/>
          </a:bodyPr>
          <a:lstStyle/>
          <a:p>
            <a:pPr algn="ctr"/>
            <a:r>
              <a:rPr lang="en-US" dirty="0">
                <a:highlight>
                  <a:srgbClr val="000000"/>
                </a:highlight>
              </a:rPr>
              <a:t>335.09</a:t>
            </a:r>
          </a:p>
        </p:txBody>
      </p:sp>
    </p:spTree>
    <p:extLst>
      <p:ext uri="{BB962C8B-B14F-4D97-AF65-F5344CB8AC3E}">
        <p14:creationId xmlns:p14="http://schemas.microsoft.com/office/powerpoint/2010/main" val="258919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70000" lnSpcReduction="20000"/>
          </a:bodyPr>
          <a:lstStyle/>
          <a:p>
            <a:pPr lvl="0"/>
            <a:r>
              <a:rPr lang="en-US" dirty="0"/>
              <a:t>Briefly describe and explain the results.</a:t>
            </a:r>
          </a:p>
          <a:p>
            <a:pPr lvl="1"/>
            <a:r>
              <a:rPr lang="en-US" dirty="0"/>
              <a:t>Answer: </a:t>
            </a:r>
          </a:p>
          <a:p>
            <a:pPr marL="457200" lvl="1" indent="0">
              <a:buNone/>
            </a:pPr>
            <a:r>
              <a:rPr lang="en-US" dirty="0"/>
              <a:t>Ruler distance (cm): 8 cm</a:t>
            </a:r>
          </a:p>
          <a:p>
            <a:pPr marL="457200" lvl="1" indent="0">
              <a:buNone/>
            </a:pPr>
            <a:endParaRPr lang="en-US" dirty="0"/>
          </a:p>
          <a:p>
            <a:pPr marL="457200" lvl="1" indent="0">
              <a:buNone/>
            </a:pPr>
            <a:r>
              <a:rPr lang="en-US" dirty="0"/>
              <a:t>Total Distance (m): 0.16 m</a:t>
            </a:r>
          </a:p>
          <a:p>
            <a:pPr marL="457200" lvl="1" indent="0">
              <a:buNone/>
            </a:pPr>
            <a:endParaRPr lang="en-US" dirty="0"/>
          </a:p>
          <a:p>
            <a:pPr marL="457200" lvl="1" indent="0">
              <a:buNone/>
            </a:pPr>
            <a:r>
              <a:rPr lang="en-US" dirty="0"/>
              <a:t>Reading from serial monitor: 492 microseconds</a:t>
            </a:r>
          </a:p>
          <a:p>
            <a:pPr marL="457200" lvl="1" indent="0">
              <a:buNone/>
            </a:pPr>
            <a:endParaRPr lang="en-US" dirty="0"/>
          </a:p>
          <a:p>
            <a:pPr marL="457200" lvl="1" indent="0">
              <a:buNone/>
            </a:pPr>
            <a:r>
              <a:rPr lang="en-US" dirty="0"/>
              <a:t>Roundtrip Time (s): 4.92 × 10-4 s</a:t>
            </a:r>
          </a:p>
          <a:p>
            <a:pPr marL="457200" lvl="1" indent="0">
              <a:buNone/>
            </a:pPr>
            <a:endParaRPr lang="en-US" dirty="0"/>
          </a:p>
          <a:p>
            <a:pPr marL="457200" lvl="1" indent="0">
              <a:buNone/>
            </a:pPr>
            <a:r>
              <a:rPr lang="en-US" dirty="0"/>
              <a:t>Velocity m/s: 0.16 m/4.92 × 10-4 s =  m/s</a:t>
            </a:r>
          </a:p>
          <a:p>
            <a:pPr marL="457200" lvl="1" indent="0">
              <a:buNone/>
            </a:pPr>
            <a:endParaRPr lang="en-US" dirty="0"/>
          </a:p>
          <a:p>
            <a:pPr marL="457200" lvl="1" indent="0">
              <a:buNone/>
            </a:pPr>
            <a:endParaRPr lang="en-US" dirty="0"/>
          </a:p>
          <a:p>
            <a:pPr lvl="0"/>
            <a:r>
              <a:rPr lang="en-US" dirty="0"/>
              <a:t>What is the dependence of temperature, humidity, and atmospheric pressure on the speed of sound? How does it affect the results?</a:t>
            </a:r>
          </a:p>
          <a:p>
            <a:pPr lvl="1"/>
            <a:r>
              <a:rPr lang="en-US" dirty="0"/>
              <a:t>Answer: </a:t>
            </a:r>
          </a:p>
          <a:p>
            <a:pPr marL="457200" lvl="1" indent="0">
              <a:buNone/>
            </a:pPr>
            <a:r>
              <a:rPr lang="en-US" dirty="0"/>
              <a:t>Determining the precision of the data gathering sensor is essential in experiments as sensors often drift over time and give incorrect readings due to circumstances such as temperature, humidity, and component fatigue.</a:t>
            </a:r>
          </a:p>
        </p:txBody>
      </p:sp>
    </p:spTree>
    <p:extLst>
      <p:ext uri="{BB962C8B-B14F-4D97-AF65-F5344CB8AC3E}">
        <p14:creationId xmlns:p14="http://schemas.microsoft.com/office/powerpoint/2010/main" val="206473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 </a:t>
            </a:r>
            <a:br>
              <a:rPr lang="en-US" dirty="0"/>
            </a:br>
            <a:r>
              <a:rPr lang="en-US" dirty="0"/>
              <a:t>Project Part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02037"/>
            <a:ext cx="9144000" cy="2590215"/>
          </a:xfrm>
        </p:spPr>
        <p:txBody>
          <a:bodyPr/>
          <a:lstStyle/>
          <a:p>
            <a:r>
              <a:rPr lang="en-US" dirty="0"/>
              <a:t>Gravitational Acceleration of a Free-Falling Object</a:t>
            </a:r>
          </a:p>
          <a:p>
            <a:endParaRPr lang="en-US" dirty="0"/>
          </a:p>
          <a:p>
            <a:endParaRPr lang="en-US" dirty="0"/>
          </a:p>
          <a:p>
            <a:endParaRPr lang="en-US" dirty="0"/>
          </a:p>
          <a:p>
            <a:r>
              <a:rPr lang="en-US" dirty="0"/>
              <a:t>					Branden Mata</a:t>
            </a:r>
          </a:p>
        </p:txBody>
      </p:sp>
    </p:spTree>
    <p:extLst>
      <p:ext uri="{BB962C8B-B14F-4D97-AF65-F5344CB8AC3E}">
        <p14:creationId xmlns:p14="http://schemas.microsoft.com/office/powerpoint/2010/main" val="394869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Table </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all values in the Excel table for a single trial showing the fall distance in centimeters and meters as a function of time</a:t>
            </a:r>
          </a:p>
        </p:txBody>
      </p:sp>
      <p:pic>
        <p:nvPicPr>
          <p:cNvPr id="5" name="Picture 4">
            <a:extLst>
              <a:ext uri="{FF2B5EF4-FFF2-40B4-BE49-F238E27FC236}">
                <a16:creationId xmlns:a16="http://schemas.microsoft.com/office/drawing/2014/main" id="{0F04C4BB-83A5-7F1D-11EC-1FF80137C19F}"/>
              </a:ext>
            </a:extLst>
          </p:cNvPr>
          <p:cNvPicPr>
            <a:picLocks noChangeAspect="1"/>
          </p:cNvPicPr>
          <p:nvPr/>
        </p:nvPicPr>
        <p:blipFill>
          <a:blip r:embed="rId2"/>
          <a:stretch>
            <a:fillRect/>
          </a:stretch>
        </p:blipFill>
        <p:spPr>
          <a:xfrm>
            <a:off x="6416129" y="605545"/>
            <a:ext cx="2568163" cy="5646909"/>
          </a:xfrm>
          <a:prstGeom prst="rect">
            <a:avLst/>
          </a:prstGeom>
        </p:spPr>
      </p:pic>
    </p:spTree>
    <p:extLst>
      <p:ext uri="{BB962C8B-B14F-4D97-AF65-F5344CB8AC3E}">
        <p14:creationId xmlns:p14="http://schemas.microsoft.com/office/powerpoint/2010/main" val="147722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Graph</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Excel graph for a single trial showing the fall distance as a function of time. </a:t>
            </a:r>
          </a:p>
          <a:p>
            <a:r>
              <a:rPr lang="en-US" b="1" dirty="0"/>
              <a:t>Confirm that most data points fall along the curve fitting.</a:t>
            </a:r>
          </a:p>
          <a:p>
            <a:r>
              <a:rPr lang="en-US" b="1" dirty="0"/>
              <a:t>The x</a:t>
            </a:r>
            <a:r>
              <a:rPr lang="en-US" b="1" baseline="30000" dirty="0"/>
              <a:t>2 </a:t>
            </a:r>
            <a:r>
              <a:rPr lang="en-US" b="1" dirty="0"/>
              <a:t>coefficient should be between 2.5 and 7.5 such that its yields an acceleration value between 5 m/s</a:t>
            </a:r>
            <a:r>
              <a:rPr lang="en-US" b="1" baseline="30000" dirty="0"/>
              <a:t>2 </a:t>
            </a:r>
            <a:r>
              <a:rPr lang="en-US" b="1" dirty="0"/>
              <a:t>and 15 m/s</a:t>
            </a:r>
            <a:r>
              <a:rPr lang="en-US" b="1" baseline="30000" dirty="0"/>
              <a:t>2</a:t>
            </a:r>
            <a:endParaRPr lang="en-US" b="1" dirty="0"/>
          </a:p>
        </p:txBody>
      </p:sp>
      <p:pic>
        <p:nvPicPr>
          <p:cNvPr id="5" name="Picture 4">
            <a:extLst>
              <a:ext uri="{FF2B5EF4-FFF2-40B4-BE49-F238E27FC236}">
                <a16:creationId xmlns:a16="http://schemas.microsoft.com/office/drawing/2014/main" id="{E5699990-44BA-24DC-2FEB-D9922C4C75E0}"/>
              </a:ext>
            </a:extLst>
          </p:cNvPr>
          <p:cNvPicPr>
            <a:picLocks noChangeAspect="1"/>
          </p:cNvPicPr>
          <p:nvPr/>
        </p:nvPicPr>
        <p:blipFill>
          <a:blip r:embed="rId2"/>
          <a:stretch>
            <a:fillRect/>
          </a:stretch>
        </p:blipFill>
        <p:spPr>
          <a:xfrm>
            <a:off x="5189119" y="1257300"/>
            <a:ext cx="6614023" cy="4241820"/>
          </a:xfrm>
          <a:prstGeom prst="rect">
            <a:avLst/>
          </a:prstGeom>
        </p:spPr>
      </p:pic>
    </p:spTree>
    <p:extLst>
      <p:ext uri="{BB962C8B-B14F-4D97-AF65-F5344CB8AC3E}">
        <p14:creationId xmlns:p14="http://schemas.microsoft.com/office/powerpoint/2010/main" val="417791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11" name="Table 10">
            <a:extLst>
              <a:ext uri="{FF2B5EF4-FFF2-40B4-BE49-F238E27FC236}">
                <a16:creationId xmlns:a16="http://schemas.microsoft.com/office/drawing/2014/main" id="{9E68CBE3-DA34-4E26-9621-6F85D54401F7}"/>
              </a:ext>
            </a:extLst>
          </p:cNvPr>
          <p:cNvGraphicFramePr>
            <a:graphicFrameLocks noGrp="1"/>
          </p:cNvGraphicFramePr>
          <p:nvPr/>
        </p:nvGraphicFramePr>
        <p:xfrm>
          <a:off x="3278320" y="2118164"/>
          <a:ext cx="6197752" cy="4188192"/>
        </p:xfrm>
        <a:graphic>
          <a:graphicData uri="http://schemas.openxmlformats.org/drawingml/2006/table">
            <a:tbl>
              <a:tblPr firstRow="1" firstCol="1" bandRow="1">
                <a:tableStyleId>{5C22544A-7EE6-4342-B048-85BDC9FD1C3A}</a:tableStyleId>
              </a:tblPr>
              <a:tblGrid>
                <a:gridCol w="1628090">
                  <a:extLst>
                    <a:ext uri="{9D8B030D-6E8A-4147-A177-3AD203B41FA5}">
                      <a16:colId xmlns:a16="http://schemas.microsoft.com/office/drawing/2014/main" val="2680175028"/>
                    </a:ext>
                  </a:extLst>
                </a:gridCol>
                <a:gridCol w="2284831">
                  <a:extLst>
                    <a:ext uri="{9D8B030D-6E8A-4147-A177-3AD203B41FA5}">
                      <a16:colId xmlns:a16="http://schemas.microsoft.com/office/drawing/2014/main" val="1075304185"/>
                    </a:ext>
                  </a:extLst>
                </a:gridCol>
                <a:gridCol w="2284831">
                  <a:extLst>
                    <a:ext uri="{9D8B030D-6E8A-4147-A177-3AD203B41FA5}">
                      <a16:colId xmlns:a16="http://schemas.microsoft.com/office/drawing/2014/main" val="650233730"/>
                    </a:ext>
                  </a:extLst>
                </a:gridCol>
              </a:tblGrid>
              <a:tr h="100973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35692">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4.68</a:t>
                      </a:r>
                    </a:p>
                  </a:txBody>
                  <a:tcPr marL="68580" marR="68580" marT="0" marB="0" anchor="ctr"/>
                </a:tc>
                <a:tc>
                  <a:txBody>
                    <a:bodyPr/>
                    <a:lstStyle/>
                    <a:p>
                      <a:pPr marL="0" marR="0" algn="ctr">
                        <a:spcBef>
                          <a:spcPts val="0"/>
                        </a:spcBef>
                        <a:spcAft>
                          <a:spcPts val="0"/>
                        </a:spcAft>
                      </a:pPr>
                      <a:r>
                        <a:rPr lang="en-US" sz="1600" kern="100" dirty="0">
                          <a:effectLst/>
                        </a:rPr>
                        <a:t>9.36</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35692">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5.02</a:t>
                      </a:r>
                    </a:p>
                  </a:txBody>
                  <a:tcPr marL="68580" marR="68580" marT="0" marB="0" anchor="ctr"/>
                </a:tc>
                <a:tc>
                  <a:txBody>
                    <a:bodyPr/>
                    <a:lstStyle/>
                    <a:p>
                      <a:pPr marL="0" marR="0" algn="ctr">
                        <a:spcBef>
                          <a:spcPts val="0"/>
                        </a:spcBef>
                        <a:spcAft>
                          <a:spcPts val="0"/>
                        </a:spcAft>
                      </a:pPr>
                      <a:r>
                        <a:rPr lang="en-US" sz="1600" kern="100" dirty="0">
                          <a:effectLst/>
                        </a:rPr>
                        <a:t>10.04 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356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4.66</a:t>
                      </a:r>
                    </a:p>
                  </a:txBody>
                  <a:tcPr marL="68580" marR="68580" marT="0" marB="0" anchor="ctr"/>
                </a:tc>
                <a:tc>
                  <a:txBody>
                    <a:bodyPr/>
                    <a:lstStyle/>
                    <a:p>
                      <a:pPr marL="0" marR="0" algn="ctr">
                        <a:spcBef>
                          <a:spcPts val="0"/>
                        </a:spcBef>
                        <a:spcAft>
                          <a:spcPts val="0"/>
                        </a:spcAft>
                      </a:pPr>
                      <a:r>
                        <a:rPr lang="en-US" sz="1600" kern="100" dirty="0">
                          <a:effectLst/>
                        </a:rPr>
                        <a:t>9.32 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356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4.62</a:t>
                      </a:r>
                    </a:p>
                  </a:txBody>
                  <a:tcPr marL="68580" marR="68580" marT="0" marB="0" anchor="ctr"/>
                </a:tc>
                <a:tc>
                  <a:txBody>
                    <a:bodyPr/>
                    <a:lstStyle/>
                    <a:p>
                      <a:pPr marL="0" marR="0" algn="ctr">
                        <a:spcBef>
                          <a:spcPts val="0"/>
                        </a:spcBef>
                        <a:spcAft>
                          <a:spcPts val="0"/>
                        </a:spcAft>
                      </a:pPr>
                      <a:r>
                        <a:rPr lang="en-US" sz="1600" kern="100" dirty="0">
                          <a:effectLst/>
                        </a:rPr>
                        <a:t>9.24 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356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4.73</a:t>
                      </a:r>
                    </a:p>
                  </a:txBody>
                  <a:tcPr marL="68580" marR="68580" marT="0" marB="0" anchor="ctr"/>
                </a:tc>
                <a:tc>
                  <a:txBody>
                    <a:bodyPr/>
                    <a:lstStyle/>
                    <a:p>
                      <a:pPr marL="0" marR="0" algn="ctr">
                        <a:spcBef>
                          <a:spcPts val="0"/>
                        </a:spcBef>
                        <a:spcAft>
                          <a:spcPts val="0"/>
                        </a:spcAft>
                      </a:pPr>
                      <a:r>
                        <a:rPr lang="en-US" sz="1600" kern="100" dirty="0">
                          <a:effectLst/>
                        </a:rPr>
                        <a:t>9.46 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48059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7B2742-077E-4404-9005-6137BA961955}"/>
              </a:ext>
            </a:extLst>
          </p:cNvPr>
          <p:cNvPicPr>
            <a:picLocks noChangeAspect="1"/>
          </p:cNvPicPr>
          <p:nvPr/>
        </p:nvPicPr>
        <p:blipFill>
          <a:blip r:embed="rId2"/>
          <a:stretch>
            <a:fillRect/>
          </a:stretch>
        </p:blipFill>
        <p:spPr>
          <a:xfrm>
            <a:off x="1517345" y="3114513"/>
            <a:ext cx="3409403" cy="548640"/>
          </a:xfrm>
          <a:prstGeom prst="rect">
            <a:avLst/>
          </a:prstGeom>
        </p:spPr>
      </p:pic>
      <p:pic>
        <p:nvPicPr>
          <p:cNvPr id="14" name="Picture 13">
            <a:extLst>
              <a:ext uri="{FF2B5EF4-FFF2-40B4-BE49-F238E27FC236}">
                <a16:creationId xmlns:a16="http://schemas.microsoft.com/office/drawing/2014/main" id="{08381064-97DB-4393-AC1B-6C13C2738500}"/>
              </a:ext>
            </a:extLst>
          </p:cNvPr>
          <p:cNvPicPr>
            <a:picLocks noChangeAspect="1"/>
          </p:cNvPicPr>
          <p:nvPr/>
        </p:nvPicPr>
        <p:blipFill>
          <a:blip r:embed="rId2"/>
          <a:stretch>
            <a:fillRect/>
          </a:stretch>
        </p:blipFill>
        <p:spPr>
          <a:xfrm>
            <a:off x="1517345" y="5249944"/>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acceleration from table </a:t>
                </a:r>
              </a:p>
              <a:p>
                <a:endParaRPr lang="en-US" dirty="0"/>
              </a:p>
              <a:p>
                <a:endParaRPr lang="en-US" dirty="0"/>
              </a:p>
              <a:p>
                <a:endParaRPr lang="en-US" dirty="0"/>
              </a:p>
              <a:p>
                <a:r>
                  <a:rPr lang="en-US" dirty="0"/>
                  <a:t>Percent difference with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7318" cy="6263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5</m:t>
                              </m:r>
                            </m:sub>
                          </m:sSub>
                        </m:num>
                        <m:den>
                          <m:r>
                            <a:rPr lang="en-US" i="1">
                              <a:latin typeface="Cambria Math" panose="02040503050406030204" pitchFamily="18" charset="0"/>
                            </a:rPr>
                            <m:t>5</m:t>
                          </m:r>
                        </m:den>
                      </m:f>
                    </m:oMath>
                  </m:oMathPara>
                </a14:m>
                <a:endParaRPr lang="en-US" dirty="0"/>
              </a:p>
              <a:p>
                <a:pPr>
                  <a:spcAft>
                    <a:spcPts val="600"/>
                  </a:spcAft>
                </a:pPr>
                <a:endParaRPr lang="en-US" sz="20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7318" cy="626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282006" cy="71917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m:t>
                              </m:r>
                              <m:r>
                                <a:rPr lang="en-US" i="1">
                                  <a:latin typeface="Cambria Math" panose="02040503050406030204" pitchFamily="18" charset="0"/>
                                </a:rPr>
                                <m:t>𝑔</m:t>
                              </m:r>
                            </m:e>
                          </m:d>
                        </m:num>
                        <m:den>
                          <m:r>
                            <a:rPr lang="en-US" i="1">
                              <a:latin typeface="Cambria Math" panose="02040503050406030204" pitchFamily="18" charset="0"/>
                            </a:rPr>
                            <m:t>𝑔</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282006" cy="719171"/>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1B28AE2-0C8D-4AA2-BAF6-9A7418D65F87}"/>
              </a:ext>
            </a:extLst>
          </p:cNvPr>
          <p:cNvSpPr txBox="1"/>
          <p:nvPr/>
        </p:nvSpPr>
        <p:spPr>
          <a:xfrm>
            <a:off x="3717914" y="3047425"/>
            <a:ext cx="1126390" cy="365760"/>
          </a:xfrm>
          <a:prstGeom prst="rect">
            <a:avLst/>
          </a:prstGeom>
          <a:noFill/>
        </p:spPr>
        <p:txBody>
          <a:bodyPr wrap="square" rtlCol="0">
            <a:spAutoFit/>
          </a:bodyPr>
          <a:lstStyle/>
          <a:p>
            <a:pPr algn="ctr"/>
            <a:r>
              <a:rPr lang="en-US" sz="1800" b="1" kern="100" dirty="0">
                <a:effectLst/>
                <a:highlight>
                  <a:srgbClr val="000000"/>
                </a:highlight>
                <a:latin typeface="Liberation Serif"/>
                <a:ea typeface="SimSun" panose="02010600030101010101" pitchFamily="2" charset="-122"/>
                <a:cs typeface="Lucida Sans" panose="020B0602030504020204" pitchFamily="34" charset="0"/>
              </a:rPr>
              <a:t>m/s</a:t>
            </a:r>
            <a:r>
              <a:rPr lang="en-US" sz="1800" b="1" kern="100" baseline="30000" dirty="0">
                <a:effectLst/>
                <a:highlight>
                  <a:srgbClr val="000000"/>
                </a:highlight>
                <a:latin typeface="Liberation Serif"/>
                <a:ea typeface="SimSun" panose="02010600030101010101" pitchFamily="2" charset="-122"/>
                <a:cs typeface="Lucida Sans" panose="020B0602030504020204" pitchFamily="34" charset="0"/>
              </a:rPr>
              <a:t>2</a:t>
            </a:r>
            <a:endParaRPr lang="en-US" dirty="0">
              <a:highlight>
                <a:srgbClr val="000000"/>
              </a:highlight>
            </a:endParaRPr>
          </a:p>
        </p:txBody>
      </p:sp>
      <p:sp>
        <p:nvSpPr>
          <p:cNvPr id="22" name="TextBox 21">
            <a:extLst>
              <a:ext uri="{FF2B5EF4-FFF2-40B4-BE49-F238E27FC236}">
                <a16:creationId xmlns:a16="http://schemas.microsoft.com/office/drawing/2014/main" id="{DCA3970E-98B5-4CFB-AE7B-57375830F9FC}"/>
              </a:ext>
            </a:extLst>
          </p:cNvPr>
          <p:cNvSpPr txBox="1"/>
          <p:nvPr/>
        </p:nvSpPr>
        <p:spPr>
          <a:xfrm>
            <a:off x="2401170" y="5201181"/>
            <a:ext cx="1126390" cy="365760"/>
          </a:xfrm>
          <a:prstGeom prst="rect">
            <a:avLst/>
          </a:prstGeom>
          <a:noFill/>
        </p:spPr>
        <p:txBody>
          <a:bodyPr wrap="square" rtlCol="0">
            <a:spAutoFit/>
          </a:bodyPr>
          <a:lstStyle/>
          <a:p>
            <a:pPr algn="ctr"/>
            <a:r>
              <a:rPr lang="en-US" dirty="0">
                <a:highlight>
                  <a:srgbClr val="000000"/>
                </a:highlight>
              </a:rPr>
              <a:t>3.265</a:t>
            </a:r>
          </a:p>
        </p:txBody>
      </p:sp>
      <p:sp>
        <p:nvSpPr>
          <p:cNvPr id="23" name="TextBox 22">
            <a:extLst>
              <a:ext uri="{FF2B5EF4-FFF2-40B4-BE49-F238E27FC236}">
                <a16:creationId xmlns:a16="http://schemas.microsoft.com/office/drawing/2014/main" id="{965CE721-EC84-4D19-AB79-004EF0FC37F9}"/>
              </a:ext>
            </a:extLst>
          </p:cNvPr>
          <p:cNvSpPr txBox="1"/>
          <p:nvPr/>
        </p:nvSpPr>
        <p:spPr>
          <a:xfrm>
            <a:off x="3717914" y="5179877"/>
            <a:ext cx="1126390" cy="365760"/>
          </a:xfrm>
          <a:prstGeom prst="rect">
            <a:avLst/>
          </a:prstGeom>
          <a:noFill/>
        </p:spPr>
        <p:txBody>
          <a:bodyPr wrap="square" rtlCol="0">
            <a:spAutoFit/>
          </a:bodyPr>
          <a:lstStyle/>
          <a:p>
            <a:pPr algn="ctr"/>
            <a:r>
              <a:rPr lang="en-US" dirty="0">
                <a:highlight>
                  <a:srgbClr val="000000"/>
                </a:highlight>
              </a:rPr>
              <a:t>%</a:t>
            </a:r>
          </a:p>
        </p:txBody>
      </p:sp>
      <p:sp>
        <p:nvSpPr>
          <p:cNvPr id="24" name="TextBox 23">
            <a:extLst>
              <a:ext uri="{FF2B5EF4-FFF2-40B4-BE49-F238E27FC236}">
                <a16:creationId xmlns:a16="http://schemas.microsoft.com/office/drawing/2014/main" id="{FFF42237-74A3-4131-9EF6-DEE627D6FC52}"/>
              </a:ext>
            </a:extLst>
          </p:cNvPr>
          <p:cNvSpPr txBox="1"/>
          <p:nvPr/>
        </p:nvSpPr>
        <p:spPr>
          <a:xfrm>
            <a:off x="2401170" y="3063240"/>
            <a:ext cx="1126390" cy="365760"/>
          </a:xfrm>
          <a:prstGeom prst="rect">
            <a:avLst/>
          </a:prstGeom>
          <a:noFill/>
        </p:spPr>
        <p:txBody>
          <a:bodyPr wrap="square" rtlCol="0">
            <a:spAutoFit/>
          </a:bodyPr>
          <a:lstStyle/>
          <a:p>
            <a:pPr algn="ctr"/>
            <a:r>
              <a:rPr lang="en-US" dirty="0">
                <a:highlight>
                  <a:srgbClr val="000000"/>
                </a:highlight>
              </a:rPr>
              <a:t>9.48</a:t>
            </a:r>
          </a:p>
        </p:txBody>
      </p:sp>
    </p:spTree>
    <p:extLst>
      <p:ext uri="{BB962C8B-B14F-4D97-AF65-F5344CB8AC3E}">
        <p14:creationId xmlns:p14="http://schemas.microsoft.com/office/powerpoint/2010/main" val="189112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a:bodyPr>
          <a:lstStyle/>
          <a:p>
            <a:pPr lvl="0"/>
            <a:r>
              <a:rPr lang="en-US" dirty="0"/>
              <a:t>Briefly describe and explain the results.</a:t>
            </a:r>
          </a:p>
          <a:p>
            <a:pPr lvl="1"/>
            <a:r>
              <a:rPr lang="en-US" dirty="0"/>
              <a:t>Answer: </a:t>
            </a:r>
          </a:p>
          <a:p>
            <a:pPr marL="457200" lvl="1" indent="0">
              <a:buNone/>
            </a:pPr>
            <a:r>
              <a:rPr lang="en-US" dirty="0"/>
              <a:t>Using x2 coefficient from the fitted trendline in the graph above, </a:t>
            </a:r>
          </a:p>
          <a:p>
            <a:pPr marL="457200" lvl="1" indent="0">
              <a:buNone/>
            </a:pPr>
            <a:endParaRPr lang="en-US" dirty="0"/>
          </a:p>
          <a:p>
            <a:pPr marL="457200" lvl="1" indent="0">
              <a:buNone/>
            </a:pPr>
            <a:r>
              <a:rPr lang="en-US" dirty="0"/>
              <a:t>g= 2×4.68 = 9.36 (m/s2) </a:t>
            </a:r>
          </a:p>
          <a:p>
            <a:pPr marL="457200" lvl="1" indent="0">
              <a:buNone/>
            </a:pPr>
            <a:endParaRPr lang="en-US" dirty="0"/>
          </a:p>
          <a:p>
            <a:pPr lvl="0"/>
            <a:r>
              <a:rPr lang="en-US" dirty="0"/>
              <a:t>How much variation is there from trial to trial? What does this indicate about the uncertainty of the result?</a:t>
            </a:r>
          </a:p>
          <a:p>
            <a:pPr lvl="1"/>
            <a:r>
              <a:rPr lang="en-US" dirty="0"/>
              <a:t>Answer: </a:t>
            </a:r>
          </a:p>
          <a:p>
            <a:pPr marL="457200" lvl="1" indent="0">
              <a:buNone/>
            </a:pPr>
            <a:r>
              <a:rPr lang="en-US" dirty="0"/>
              <a:t>There is about  0.04 - 0.80 m/s2 variation from trial to trial.</a:t>
            </a:r>
          </a:p>
          <a:p>
            <a:pPr marL="457200" lvl="1" indent="0">
              <a:buNone/>
            </a:pPr>
            <a:r>
              <a:rPr lang="en-US" dirty="0"/>
              <a:t>This indicates that the initial position was different for each trial.</a:t>
            </a:r>
          </a:p>
        </p:txBody>
      </p:sp>
    </p:spTree>
    <p:extLst>
      <p:ext uri="{BB962C8B-B14F-4D97-AF65-F5344CB8AC3E}">
        <p14:creationId xmlns:p14="http://schemas.microsoft.com/office/powerpoint/2010/main" val="400433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a:t>
            </a:r>
            <a:br>
              <a:rPr lang="en-US" dirty="0"/>
            </a:br>
            <a:r>
              <a:rPr lang="en-US" dirty="0"/>
              <a:t>Project Part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02038"/>
            <a:ext cx="9144000" cy="2638742"/>
          </a:xfrm>
        </p:spPr>
        <p:txBody>
          <a:bodyPr/>
          <a:lstStyle/>
          <a:p>
            <a:r>
              <a:rPr lang="en-US" dirty="0"/>
              <a:t>Conservation of Energy of a Free-Falling Object</a:t>
            </a:r>
          </a:p>
          <a:p>
            <a:endParaRPr lang="en-US" dirty="0"/>
          </a:p>
          <a:p>
            <a:endParaRPr lang="en-US" dirty="0"/>
          </a:p>
          <a:p>
            <a:endParaRPr lang="en-US" dirty="0"/>
          </a:p>
          <a:p>
            <a:r>
              <a:rPr lang="en-US" dirty="0"/>
              <a:t>					Branden Mata</a:t>
            </a:r>
          </a:p>
        </p:txBody>
      </p:sp>
    </p:spTree>
    <p:extLst>
      <p:ext uri="{BB962C8B-B14F-4D97-AF65-F5344CB8AC3E}">
        <p14:creationId xmlns:p14="http://schemas.microsoft.com/office/powerpoint/2010/main" val="49500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normAutofit/>
          </a:bodyPr>
          <a:lstStyle/>
          <a:p>
            <a:pPr marL="0" indent="0">
              <a:buNone/>
            </a:pPr>
            <a:r>
              <a:rPr lang="en-US" sz="2400" dirty="0"/>
              <a:t>The best way to learn physics is to do physics. Not only does this teach the physical principles behind the workings of the universe, but also it helps solve complex logical problems.</a:t>
            </a:r>
          </a:p>
          <a:p>
            <a:pPr marL="0" indent="0">
              <a:buNone/>
            </a:pPr>
            <a:r>
              <a:rPr lang="en-US" sz="2400" dirty="0"/>
              <a:t>This course project is based on the scientific method and is divided into six parts. Each deliverable builds from the previous resulting in a full scientific experiment. The development process of the project includes critical thinking, hardware setup, and programming. </a:t>
            </a:r>
          </a:p>
          <a:p>
            <a:pPr marL="0" indent="0">
              <a:buNone/>
            </a:pPr>
            <a:r>
              <a:rPr lang="en-US" sz="2400" dirty="0"/>
              <a:t>The tools used: Ultrasonic Sensor HC-SR04, Rotary Encoder KY-040, Hall Effect Sensor in ESP32, Snipping Tool, and Microsoft Excel.</a:t>
            </a:r>
          </a:p>
          <a:p>
            <a:pPr marL="0" indent="0">
              <a:buNone/>
            </a:pPr>
            <a:endParaRPr lang="en-US" dirty="0"/>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Table</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all values in the Excel table for a single trial showing the fall distance in centimeters and meters as a function of time with the values generated for kinetic energy K, potential energy U, and total mechanical energy E. </a:t>
            </a:r>
          </a:p>
          <a:p>
            <a:r>
              <a:rPr lang="en-US" dirty="0"/>
              <a:t> </a:t>
            </a:r>
          </a:p>
        </p:txBody>
      </p:sp>
      <p:pic>
        <p:nvPicPr>
          <p:cNvPr id="8" name="Picture 7">
            <a:extLst>
              <a:ext uri="{FF2B5EF4-FFF2-40B4-BE49-F238E27FC236}">
                <a16:creationId xmlns:a16="http://schemas.microsoft.com/office/drawing/2014/main" id="{D26F6801-E249-DFF9-6008-ECFD4F8BDC42}"/>
              </a:ext>
            </a:extLst>
          </p:cNvPr>
          <p:cNvPicPr>
            <a:picLocks noChangeAspect="1"/>
          </p:cNvPicPr>
          <p:nvPr/>
        </p:nvPicPr>
        <p:blipFill>
          <a:blip r:embed="rId2"/>
          <a:stretch>
            <a:fillRect/>
          </a:stretch>
        </p:blipFill>
        <p:spPr>
          <a:xfrm>
            <a:off x="5581427" y="521718"/>
            <a:ext cx="5143946" cy="5814564"/>
          </a:xfrm>
          <a:prstGeom prst="rect">
            <a:avLst/>
          </a:prstGeom>
        </p:spPr>
      </p:pic>
    </p:spTree>
    <p:extLst>
      <p:ext uri="{BB962C8B-B14F-4D97-AF65-F5344CB8AC3E}">
        <p14:creationId xmlns:p14="http://schemas.microsoft.com/office/powerpoint/2010/main" val="202996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p:txBody>
          <a:bodyPr>
            <a:normAutofit/>
          </a:bodyPr>
          <a:lstStyle/>
          <a:p>
            <a:r>
              <a:rPr lang="en-US" sz="4400" dirty="0"/>
              <a:t>Excel Graph</a:t>
            </a:r>
            <a:br>
              <a:rPr lang="en-US" sz="4400" dirty="0"/>
            </a:br>
            <a:r>
              <a:rPr lang="en-US" sz="4400" dirty="0"/>
              <a:t>(Screenshot)</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p:txBody>
          <a:bodyPr/>
          <a:lstStyle/>
          <a:p>
            <a:r>
              <a:rPr lang="en-US" dirty="0"/>
              <a:t>Include Excel graph for a single trial showing the plots of the kinetic energy K, potential energy U, and total mechanical energy E as a function of time. </a:t>
            </a:r>
          </a:p>
          <a:p>
            <a:r>
              <a:rPr lang="en-US" b="1" dirty="0"/>
              <a:t>Must include your name in the title of the graph.</a:t>
            </a:r>
          </a:p>
          <a:p>
            <a:endParaRPr lang="en-US" dirty="0"/>
          </a:p>
        </p:txBody>
      </p:sp>
      <p:pic>
        <p:nvPicPr>
          <p:cNvPr id="6" name="Picture 5">
            <a:extLst>
              <a:ext uri="{FF2B5EF4-FFF2-40B4-BE49-F238E27FC236}">
                <a16:creationId xmlns:a16="http://schemas.microsoft.com/office/drawing/2014/main" id="{2A3E8A8C-D1C4-3145-BC73-2F803DBA524A}"/>
              </a:ext>
            </a:extLst>
          </p:cNvPr>
          <p:cNvPicPr>
            <a:picLocks noChangeAspect="1"/>
          </p:cNvPicPr>
          <p:nvPr/>
        </p:nvPicPr>
        <p:blipFill>
          <a:blip r:embed="rId2"/>
          <a:stretch>
            <a:fillRect/>
          </a:stretch>
        </p:blipFill>
        <p:spPr>
          <a:xfrm>
            <a:off x="4917711" y="1348559"/>
            <a:ext cx="7064352" cy="4160881"/>
          </a:xfrm>
          <a:prstGeom prst="rect">
            <a:avLst/>
          </a:prstGeom>
        </p:spPr>
      </p:pic>
    </p:spTree>
    <p:extLst>
      <p:ext uri="{BB962C8B-B14F-4D97-AF65-F5344CB8AC3E}">
        <p14:creationId xmlns:p14="http://schemas.microsoft.com/office/powerpoint/2010/main" val="184004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Data Analysis </a:t>
            </a:r>
            <a:endParaRPr lang="en-US" sz="4400" dirty="0"/>
          </a:p>
        </p:txBody>
      </p:sp>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90688"/>
            <a:ext cx="10515600" cy="5018119"/>
          </a:xfrm>
        </p:spPr>
        <p:txBody>
          <a:bodyPr/>
          <a:lstStyle/>
          <a:p>
            <a:r>
              <a:rPr lang="en-US" dirty="0"/>
              <a:t>Theoretical value of final velocity  </a:t>
            </a:r>
          </a:p>
          <a:p>
            <a:pPr marL="0" indent="0">
              <a:buNone/>
            </a:pPr>
            <a:endParaRPr lang="en-US" dirty="0"/>
          </a:p>
          <a:p>
            <a:pPr marL="0" indent="0">
              <a:buNone/>
            </a:pPr>
            <a:endParaRPr lang="en-US" sz="500" dirty="0"/>
          </a:p>
          <a:p>
            <a:endParaRPr lang="en-US" dirty="0"/>
          </a:p>
          <a:p>
            <a:endParaRPr lang="en-US" dirty="0"/>
          </a:p>
          <a:p>
            <a:r>
              <a:rPr lang="en-US" dirty="0"/>
              <a:t>Final velocity from experimental data (or largest velocity) </a:t>
            </a:r>
          </a:p>
          <a:p>
            <a:pPr marL="0" indent="0">
              <a:buNone/>
            </a:pPr>
            <a:endParaRPr lang="en-US" sz="3600" dirty="0"/>
          </a:p>
          <a:p>
            <a:r>
              <a:rPr lang="en-US" dirty="0"/>
              <a:t>Percent difference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279137" y="5022892"/>
                <a:ext cx="5180649" cy="7483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279137" y="5022892"/>
                <a:ext cx="5180649" cy="7483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90A75D6-419B-4E79-B229-7734B2A239E0}"/>
                  </a:ext>
                </a:extLst>
              </p:cNvPr>
              <p:cNvSpPr/>
              <p:nvPr/>
            </p:nvSpPr>
            <p:spPr>
              <a:xfrm>
                <a:off x="1279137" y="3930129"/>
                <a:ext cx="162441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a:t>
                </a:r>
              </a:p>
            </p:txBody>
          </p:sp>
        </mc:Choice>
        <mc:Fallback xmlns="">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279137" y="3930129"/>
                <a:ext cx="1624419" cy="390748"/>
              </a:xfrm>
              <a:prstGeom prst="rect">
                <a:avLst/>
              </a:prstGeom>
              <a:blipFill>
                <a:blip r:embed="rId3"/>
                <a:stretch>
                  <a:fillRect t="-7813" r="-2632"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864748-D737-4CCE-9C5C-463F71534E26}"/>
                  </a:ext>
                </a:extLst>
              </p:cNvPr>
              <p:cNvSpPr/>
              <p:nvPr/>
            </p:nvSpPr>
            <p:spPr>
              <a:xfrm>
                <a:off x="1336889" y="2800721"/>
                <a:ext cx="1625958" cy="43473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r>
                      <a:rPr lang="en-US" b="0" i="1" smtClean="0">
                        <a:latin typeface="Cambria Math" panose="02040503050406030204" pitchFamily="18" charset="0"/>
                      </a:rPr>
                      <m:t>=</m:t>
                    </m:r>
                  </m:oMath>
                </a14:m>
                <a:r>
                  <a:rPr lang="en-US" dirty="0"/>
                  <a:t> </a:t>
                </a:r>
              </a:p>
            </p:txBody>
          </p:sp>
        </mc:Choice>
        <mc:Fallback xmlns="">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89" y="2800721"/>
                <a:ext cx="1625958" cy="434734"/>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658741-26B8-4935-8317-187655D1EEA4}"/>
                  </a:ext>
                </a:extLst>
              </p:cNvPr>
              <p:cNvSpPr/>
              <p:nvPr/>
            </p:nvSpPr>
            <p:spPr>
              <a:xfrm>
                <a:off x="1336889" y="2202943"/>
                <a:ext cx="2407390" cy="39158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𝑓𝑖𝑛𝑎𝑙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𝑖𝑛𝑖𝑡𝑖𝑎𝑙</m:t>
                        </m:r>
                      </m:sub>
                    </m:sSub>
                    <m:r>
                      <a:rPr lang="en-US" b="0" i="1" smtClean="0">
                        <a:latin typeface="Cambria Math" panose="02040503050406030204" pitchFamily="18" charset="0"/>
                      </a:rPr>
                      <m:t>=</m:t>
                    </m:r>
                  </m:oMath>
                </a14:m>
                <a:r>
                  <a:rPr lang="en-US" dirty="0"/>
                  <a:t> </a:t>
                </a:r>
              </a:p>
            </p:txBody>
          </p:sp>
        </mc:Choice>
        <mc:Fallback xmlns="">
          <p:sp>
            <p:nvSpPr>
              <p:cNvPr id="8" name="Rectangle 7">
                <a:extLst>
                  <a:ext uri="{FF2B5EF4-FFF2-40B4-BE49-F238E27FC236}">
                    <a16:creationId xmlns:a16="http://schemas.microsoft.com/office/drawing/2014/main" id="{67658741-26B8-4935-8317-187655D1EEA4}"/>
                  </a:ext>
                </a:extLst>
              </p:cNvPr>
              <p:cNvSpPr>
                <a:spLocks noRot="1" noChangeAspect="1" noMove="1" noResize="1" noEditPoints="1" noAdjustHandles="1" noChangeArrowheads="1" noChangeShapeType="1" noTextEdit="1"/>
              </p:cNvSpPr>
              <p:nvPr/>
            </p:nvSpPr>
            <p:spPr>
              <a:xfrm>
                <a:off x="1336889" y="2202943"/>
                <a:ext cx="2407390" cy="391582"/>
              </a:xfrm>
              <a:prstGeom prst="rect">
                <a:avLst/>
              </a:prstGeom>
              <a:blipFill>
                <a:blip r:embed="rId5"/>
                <a:stretch>
                  <a:fillRect b="-923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5332372-6726-4A1F-8736-7D024F710DFF}"/>
              </a:ext>
            </a:extLst>
          </p:cNvPr>
          <p:cNvPicPr>
            <a:picLocks noChangeAspect="1"/>
          </p:cNvPicPr>
          <p:nvPr/>
        </p:nvPicPr>
        <p:blipFill rotWithShape="1">
          <a:blip r:embed="rId5"/>
          <a:srcRect l="24600" b="3272"/>
          <a:stretch/>
        </p:blipFill>
        <p:spPr>
          <a:xfrm>
            <a:off x="2870343" y="4000932"/>
            <a:ext cx="2570672" cy="530689"/>
          </a:xfrm>
          <a:prstGeom prst="rect">
            <a:avLst/>
          </a:prstGeom>
        </p:spPr>
      </p:pic>
      <p:sp>
        <p:nvSpPr>
          <p:cNvPr id="10" name="TextBox 9">
            <a:extLst>
              <a:ext uri="{FF2B5EF4-FFF2-40B4-BE49-F238E27FC236}">
                <a16:creationId xmlns:a16="http://schemas.microsoft.com/office/drawing/2014/main" id="{975D1457-CD39-4DD6-9894-D67C93EC8728}"/>
              </a:ext>
            </a:extLst>
          </p:cNvPr>
          <p:cNvSpPr txBox="1"/>
          <p:nvPr/>
        </p:nvSpPr>
        <p:spPr>
          <a:xfrm>
            <a:off x="2915437" y="3952169"/>
            <a:ext cx="1126390" cy="365760"/>
          </a:xfrm>
          <a:prstGeom prst="rect">
            <a:avLst/>
          </a:prstGeom>
          <a:noFill/>
        </p:spPr>
        <p:txBody>
          <a:bodyPr wrap="square" rtlCol="0">
            <a:spAutoFit/>
          </a:bodyPr>
          <a:lstStyle/>
          <a:p>
            <a:pPr algn="ctr"/>
            <a:r>
              <a:rPr lang="en-US" dirty="0">
                <a:highlight>
                  <a:srgbClr val="000000"/>
                </a:highlight>
              </a:rPr>
              <a:t>3.34</a:t>
            </a:r>
          </a:p>
        </p:txBody>
      </p:sp>
      <p:sp>
        <p:nvSpPr>
          <p:cNvPr id="11" name="TextBox 10">
            <a:extLst>
              <a:ext uri="{FF2B5EF4-FFF2-40B4-BE49-F238E27FC236}">
                <a16:creationId xmlns:a16="http://schemas.microsoft.com/office/drawing/2014/main" id="{D73FDE34-835F-4593-98E2-50DF8F309F4F}"/>
              </a:ext>
            </a:extLst>
          </p:cNvPr>
          <p:cNvSpPr txBox="1"/>
          <p:nvPr/>
        </p:nvSpPr>
        <p:spPr>
          <a:xfrm>
            <a:off x="4232181" y="3930865"/>
            <a:ext cx="1126390" cy="365760"/>
          </a:xfrm>
          <a:prstGeom prst="rect">
            <a:avLst/>
          </a:prstGeom>
          <a:noFill/>
        </p:spPr>
        <p:txBody>
          <a:bodyPr wrap="square" rtlCol="0">
            <a:spAutoFit/>
          </a:bodyPr>
          <a:lstStyle/>
          <a:p>
            <a:pPr algn="ctr"/>
            <a:r>
              <a:rPr lang="en-US" dirty="0">
                <a:highlight>
                  <a:srgbClr val="000000"/>
                </a:highlight>
              </a:rPr>
              <a:t>m/s</a:t>
            </a:r>
          </a:p>
        </p:txBody>
      </p:sp>
      <p:pic>
        <p:nvPicPr>
          <p:cNvPr id="12" name="Picture 11">
            <a:extLst>
              <a:ext uri="{FF2B5EF4-FFF2-40B4-BE49-F238E27FC236}">
                <a16:creationId xmlns:a16="http://schemas.microsoft.com/office/drawing/2014/main" id="{72F1CBBF-EE6F-4A4C-802F-3E94601BF8C3}"/>
              </a:ext>
            </a:extLst>
          </p:cNvPr>
          <p:cNvPicPr>
            <a:picLocks noChangeAspect="1"/>
          </p:cNvPicPr>
          <p:nvPr/>
        </p:nvPicPr>
        <p:blipFill>
          <a:blip r:embed="rId5"/>
          <a:stretch>
            <a:fillRect/>
          </a:stretch>
        </p:blipFill>
        <p:spPr>
          <a:xfrm>
            <a:off x="1258145" y="5841305"/>
            <a:ext cx="3409403" cy="548640"/>
          </a:xfrm>
          <a:prstGeom prst="rect">
            <a:avLst/>
          </a:prstGeom>
        </p:spPr>
      </p:pic>
      <p:sp>
        <p:nvSpPr>
          <p:cNvPr id="13" name="TextBox 12">
            <a:extLst>
              <a:ext uri="{FF2B5EF4-FFF2-40B4-BE49-F238E27FC236}">
                <a16:creationId xmlns:a16="http://schemas.microsoft.com/office/drawing/2014/main" id="{DCD59525-25F1-42F4-8BC0-16546FFDC645}"/>
              </a:ext>
            </a:extLst>
          </p:cNvPr>
          <p:cNvSpPr txBox="1"/>
          <p:nvPr/>
        </p:nvSpPr>
        <p:spPr>
          <a:xfrm>
            <a:off x="2141970" y="5792542"/>
            <a:ext cx="1126390" cy="365760"/>
          </a:xfrm>
          <a:prstGeom prst="rect">
            <a:avLst/>
          </a:prstGeom>
          <a:noFill/>
        </p:spPr>
        <p:txBody>
          <a:bodyPr wrap="square" rtlCol="0">
            <a:spAutoFit/>
          </a:bodyPr>
          <a:lstStyle/>
          <a:p>
            <a:pPr algn="ctr"/>
            <a:r>
              <a:rPr lang="en-US" dirty="0">
                <a:highlight>
                  <a:srgbClr val="000000"/>
                </a:highlight>
              </a:rPr>
              <a:t>2.11</a:t>
            </a:r>
          </a:p>
        </p:txBody>
      </p:sp>
      <p:sp>
        <p:nvSpPr>
          <p:cNvPr id="14" name="TextBox 13">
            <a:extLst>
              <a:ext uri="{FF2B5EF4-FFF2-40B4-BE49-F238E27FC236}">
                <a16:creationId xmlns:a16="http://schemas.microsoft.com/office/drawing/2014/main" id="{A8261DA1-B755-4643-BC8D-9CDDB4C1ECDB}"/>
              </a:ext>
            </a:extLst>
          </p:cNvPr>
          <p:cNvSpPr txBox="1"/>
          <p:nvPr/>
        </p:nvSpPr>
        <p:spPr>
          <a:xfrm>
            <a:off x="3458714" y="5771238"/>
            <a:ext cx="1126390" cy="365760"/>
          </a:xfrm>
          <a:prstGeom prst="rect">
            <a:avLst/>
          </a:prstGeom>
          <a:noFill/>
        </p:spPr>
        <p:txBody>
          <a:bodyPr wrap="square" rtlCol="0">
            <a:spAutoFit/>
          </a:bodyPr>
          <a:lstStyle/>
          <a:p>
            <a:pPr algn="ctr"/>
            <a:r>
              <a:rPr lang="en-US" dirty="0">
                <a:highlight>
                  <a:srgbClr val="000000"/>
                </a:highlight>
              </a:rPr>
              <a:t>%</a:t>
            </a:r>
          </a:p>
        </p:txBody>
      </p:sp>
      <p:pic>
        <p:nvPicPr>
          <p:cNvPr id="15" name="Picture 14">
            <a:extLst>
              <a:ext uri="{FF2B5EF4-FFF2-40B4-BE49-F238E27FC236}">
                <a16:creationId xmlns:a16="http://schemas.microsoft.com/office/drawing/2014/main" id="{96F74DDA-ECE3-4E75-B1A7-B2A4A80F4DF5}"/>
              </a:ext>
            </a:extLst>
          </p:cNvPr>
          <p:cNvPicPr>
            <a:picLocks noChangeAspect="1"/>
          </p:cNvPicPr>
          <p:nvPr/>
        </p:nvPicPr>
        <p:blipFill rotWithShape="1">
          <a:blip r:embed="rId5"/>
          <a:srcRect l="24600" b="3272"/>
          <a:stretch/>
        </p:blipFill>
        <p:spPr>
          <a:xfrm>
            <a:off x="3569551" y="2270032"/>
            <a:ext cx="2570672" cy="530689"/>
          </a:xfrm>
          <a:prstGeom prst="rect">
            <a:avLst/>
          </a:prstGeom>
        </p:spPr>
      </p:pic>
      <p:sp>
        <p:nvSpPr>
          <p:cNvPr id="17" name="TextBox 16">
            <a:extLst>
              <a:ext uri="{FF2B5EF4-FFF2-40B4-BE49-F238E27FC236}">
                <a16:creationId xmlns:a16="http://schemas.microsoft.com/office/drawing/2014/main" id="{00489C67-AE1F-4875-BBB7-F7FC4C92071A}"/>
              </a:ext>
            </a:extLst>
          </p:cNvPr>
          <p:cNvSpPr txBox="1"/>
          <p:nvPr/>
        </p:nvSpPr>
        <p:spPr>
          <a:xfrm>
            <a:off x="4931389" y="2199965"/>
            <a:ext cx="1126390" cy="365760"/>
          </a:xfrm>
          <a:prstGeom prst="rect">
            <a:avLst/>
          </a:prstGeom>
          <a:noFill/>
        </p:spPr>
        <p:txBody>
          <a:bodyPr wrap="square" rtlCol="0">
            <a:spAutoFit/>
          </a:bodyPr>
          <a:lstStyle/>
          <a:p>
            <a:pPr algn="ctr"/>
            <a:endParaRPr lang="en-US" dirty="0"/>
          </a:p>
        </p:txBody>
      </p:sp>
      <p:pic>
        <p:nvPicPr>
          <p:cNvPr id="18" name="Picture 17">
            <a:extLst>
              <a:ext uri="{FF2B5EF4-FFF2-40B4-BE49-F238E27FC236}">
                <a16:creationId xmlns:a16="http://schemas.microsoft.com/office/drawing/2014/main" id="{4C01A77A-7359-4E99-8A69-7F2A03E01A0A}"/>
              </a:ext>
            </a:extLst>
          </p:cNvPr>
          <p:cNvPicPr>
            <a:picLocks noChangeAspect="1"/>
          </p:cNvPicPr>
          <p:nvPr/>
        </p:nvPicPr>
        <p:blipFill rotWithShape="1">
          <a:blip r:embed="rId5"/>
          <a:srcRect l="24600" b="3272"/>
          <a:stretch/>
        </p:blipFill>
        <p:spPr>
          <a:xfrm>
            <a:off x="2825249" y="2915024"/>
            <a:ext cx="2570672" cy="530689"/>
          </a:xfrm>
          <a:prstGeom prst="rect">
            <a:avLst/>
          </a:prstGeom>
        </p:spPr>
      </p:pic>
      <p:sp>
        <p:nvSpPr>
          <p:cNvPr id="19" name="TextBox 18">
            <a:extLst>
              <a:ext uri="{FF2B5EF4-FFF2-40B4-BE49-F238E27FC236}">
                <a16:creationId xmlns:a16="http://schemas.microsoft.com/office/drawing/2014/main" id="{EF6776EB-E05D-4488-9A81-4EA051DD189E}"/>
              </a:ext>
            </a:extLst>
          </p:cNvPr>
          <p:cNvSpPr txBox="1"/>
          <p:nvPr/>
        </p:nvSpPr>
        <p:spPr>
          <a:xfrm>
            <a:off x="2870343" y="2866261"/>
            <a:ext cx="1126390" cy="365760"/>
          </a:xfrm>
          <a:prstGeom prst="rect">
            <a:avLst/>
          </a:prstGeom>
          <a:noFill/>
        </p:spPr>
        <p:txBody>
          <a:bodyPr wrap="square" rtlCol="0">
            <a:spAutoFit/>
          </a:bodyPr>
          <a:lstStyle/>
          <a:p>
            <a:pPr algn="ctr"/>
            <a:r>
              <a:rPr lang="en-US" dirty="0">
                <a:highlight>
                  <a:srgbClr val="000000"/>
                </a:highlight>
              </a:rPr>
              <a:t>3.412</a:t>
            </a:r>
          </a:p>
        </p:txBody>
      </p:sp>
      <p:sp>
        <p:nvSpPr>
          <p:cNvPr id="20" name="TextBox 19">
            <a:extLst>
              <a:ext uri="{FF2B5EF4-FFF2-40B4-BE49-F238E27FC236}">
                <a16:creationId xmlns:a16="http://schemas.microsoft.com/office/drawing/2014/main" id="{95B83466-7093-49A3-ADBB-14F51D05475F}"/>
              </a:ext>
            </a:extLst>
          </p:cNvPr>
          <p:cNvSpPr txBox="1"/>
          <p:nvPr/>
        </p:nvSpPr>
        <p:spPr>
          <a:xfrm>
            <a:off x="4187087" y="2844957"/>
            <a:ext cx="1126390" cy="365760"/>
          </a:xfrm>
          <a:prstGeom prst="rect">
            <a:avLst/>
          </a:prstGeom>
          <a:noFill/>
        </p:spPr>
        <p:txBody>
          <a:bodyPr wrap="square" rtlCol="0">
            <a:spAutoFit/>
          </a:bodyPr>
          <a:lstStyle/>
          <a:p>
            <a:pPr algn="ctr"/>
            <a:r>
              <a:rPr lang="en-US" dirty="0">
                <a:highlight>
                  <a:srgbClr val="000000"/>
                </a:highlight>
              </a:rPr>
              <a:t>m/s</a:t>
            </a:r>
          </a:p>
        </p:txBody>
      </p:sp>
      <p:sp>
        <p:nvSpPr>
          <p:cNvPr id="21" name="TextBox 20">
            <a:extLst>
              <a:ext uri="{FF2B5EF4-FFF2-40B4-BE49-F238E27FC236}">
                <a16:creationId xmlns:a16="http://schemas.microsoft.com/office/drawing/2014/main" id="{AF3EBA5F-6A1A-4E28-BE4D-CDC25E223C69}"/>
              </a:ext>
            </a:extLst>
          </p:cNvPr>
          <p:cNvSpPr txBox="1"/>
          <p:nvPr/>
        </p:nvSpPr>
        <p:spPr>
          <a:xfrm>
            <a:off x="3614645" y="2239820"/>
            <a:ext cx="1126390" cy="365760"/>
          </a:xfrm>
          <a:prstGeom prst="rect">
            <a:avLst/>
          </a:prstGeom>
          <a:noFill/>
        </p:spPr>
        <p:txBody>
          <a:bodyPr wrap="square" rtlCol="0">
            <a:spAutoFit/>
          </a:bodyPr>
          <a:lstStyle/>
          <a:p>
            <a:pPr algn="ctr"/>
            <a:r>
              <a:rPr lang="en-US" dirty="0">
                <a:highlight>
                  <a:srgbClr val="000000"/>
                </a:highlight>
              </a:rPr>
              <a:t>0.594</a:t>
            </a:r>
          </a:p>
        </p:txBody>
      </p:sp>
      <p:sp>
        <p:nvSpPr>
          <p:cNvPr id="22" name="TextBox 21">
            <a:extLst>
              <a:ext uri="{FF2B5EF4-FFF2-40B4-BE49-F238E27FC236}">
                <a16:creationId xmlns:a16="http://schemas.microsoft.com/office/drawing/2014/main" id="{F3962FFB-D9F7-4D19-B1AF-DE821792CB35}"/>
              </a:ext>
            </a:extLst>
          </p:cNvPr>
          <p:cNvSpPr txBox="1"/>
          <p:nvPr/>
        </p:nvSpPr>
        <p:spPr>
          <a:xfrm>
            <a:off x="4931389" y="2218516"/>
            <a:ext cx="1126390" cy="365760"/>
          </a:xfrm>
          <a:prstGeom prst="rect">
            <a:avLst/>
          </a:prstGeom>
          <a:noFill/>
        </p:spPr>
        <p:txBody>
          <a:bodyPr wrap="square" rtlCol="0">
            <a:spAutoFit/>
          </a:bodyPr>
          <a:lstStyle/>
          <a:p>
            <a:pPr algn="ctr"/>
            <a:r>
              <a:rPr lang="en-US" dirty="0">
                <a:highlight>
                  <a:srgbClr val="000000"/>
                </a:highlight>
              </a:rPr>
              <a:t>m</a:t>
            </a:r>
          </a:p>
        </p:txBody>
      </p:sp>
    </p:spTree>
    <p:extLst>
      <p:ext uri="{BB962C8B-B14F-4D97-AF65-F5344CB8AC3E}">
        <p14:creationId xmlns:p14="http://schemas.microsoft.com/office/powerpoint/2010/main" val="45705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key characteristics of the plot. Consider the points when potential energy U is maximum, U is minimum, kinetic energy K is maximum, K is minimum and when U and K are the same value. What is the significance of these points? </a:t>
            </a:r>
          </a:p>
          <a:p>
            <a:pPr lvl="1"/>
            <a:r>
              <a:rPr lang="en-US" dirty="0"/>
              <a:t>Answer: </a:t>
            </a:r>
          </a:p>
          <a:p>
            <a:pPr marL="457200" lvl="1" indent="0">
              <a:buNone/>
            </a:pPr>
            <a:r>
              <a:rPr lang="en-US" dirty="0"/>
              <a:t>Theoretically, the lines should intersect at the midpoint of the fall.</a:t>
            </a:r>
          </a:p>
          <a:p>
            <a:pPr marL="457200" lvl="1" indent="0">
              <a:buNone/>
            </a:pPr>
            <a:r>
              <a:rPr lang="en-US" dirty="0"/>
              <a:t>When potential energy U is maximum , kinetic energy K is minimum and vice versa.</a:t>
            </a:r>
          </a:p>
          <a:p>
            <a:pPr marL="457200" lvl="1" indent="0">
              <a:buNone/>
            </a:pPr>
            <a:r>
              <a:rPr lang="en-US" dirty="0"/>
              <a:t>When potential energy U is minimum, kinetic energy K is maximum.</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38584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What is the trend of the best fit line for the total energy E in your data? If the data is accurate, the total mechanical energy should decrease slightly. Why is that?</a:t>
            </a:r>
          </a:p>
          <a:p>
            <a:pPr lvl="1"/>
            <a:r>
              <a:rPr lang="en-US" dirty="0"/>
              <a:t>Answer: </a:t>
            </a:r>
          </a:p>
          <a:p>
            <a:pPr marL="457200" lvl="1" indent="0">
              <a:buNone/>
            </a:pPr>
            <a:r>
              <a:rPr lang="en-US" dirty="0"/>
              <a:t>The trend of the best fit line for the total energy E in my data is that the total mechanical energy decreased slightly, because it is time invariant (constant).</a:t>
            </a:r>
          </a:p>
          <a:p>
            <a:pPr marL="457200" lvl="1" indent="0">
              <a:buNone/>
            </a:pPr>
            <a:endParaRPr lang="en-US" dirty="0"/>
          </a:p>
        </p:txBody>
      </p:sp>
    </p:spTree>
    <p:extLst>
      <p:ext uri="{BB962C8B-B14F-4D97-AF65-F5344CB8AC3E}">
        <p14:creationId xmlns:p14="http://schemas.microsoft.com/office/powerpoint/2010/main" val="2560844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a:t>
            </a:r>
            <a:br>
              <a:rPr lang="en-US" dirty="0"/>
            </a:br>
            <a:r>
              <a:rPr lang="en-US" dirty="0"/>
              <a:t>Project Part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02037"/>
            <a:ext cx="9144000" cy="2387599"/>
          </a:xfrm>
        </p:spPr>
        <p:txBody>
          <a:bodyPr/>
          <a:lstStyle/>
          <a:p>
            <a:r>
              <a:rPr lang="en-US" dirty="0"/>
              <a:t>Relationship between Linear and Rotational Motion</a:t>
            </a:r>
          </a:p>
          <a:p>
            <a:endParaRPr lang="en-US" dirty="0"/>
          </a:p>
          <a:p>
            <a:endParaRPr lang="en-US" dirty="0"/>
          </a:p>
          <a:p>
            <a:endParaRPr lang="en-US" dirty="0"/>
          </a:p>
          <a:p>
            <a:r>
              <a:rPr lang="en-US" dirty="0"/>
              <a:t>						Branden Mata </a:t>
            </a:r>
          </a:p>
        </p:txBody>
      </p:sp>
    </p:spTree>
    <p:extLst>
      <p:ext uri="{BB962C8B-B14F-4D97-AF65-F5344CB8AC3E}">
        <p14:creationId xmlns:p14="http://schemas.microsoft.com/office/powerpoint/2010/main" val="233043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p:txBody>
              <a:bodyPr/>
              <a:lstStyle/>
              <a:p>
                <a:pPr>
                  <a:lnSpc>
                    <a:spcPct val="150000"/>
                  </a:lnSpc>
                </a:pPr>
                <a:r>
                  <a:rPr lang="en-US" dirty="0"/>
                  <a:t>Object diameter: </a:t>
                </a:r>
                <a:r>
                  <a:rPr lang="en-US" i="1" dirty="0"/>
                  <a:t>d</a:t>
                </a:r>
                <a:r>
                  <a:rPr lang="en-US" dirty="0"/>
                  <a:t> = </a:t>
                </a:r>
              </a:p>
              <a:p>
                <a:pPr>
                  <a:lnSpc>
                    <a:spcPct val="150000"/>
                  </a:lnSpc>
                </a:pPr>
                <a:r>
                  <a:rPr lang="en-US" dirty="0"/>
                  <a:t>Object radius: </a:t>
                </a:r>
                <a:r>
                  <a:rPr lang="en-US" i="1" dirty="0"/>
                  <a:t>r</a:t>
                </a:r>
                <a:r>
                  <a:rPr lang="en-US" dirty="0"/>
                  <a:t> =</a:t>
                </a:r>
              </a:p>
              <a:p>
                <a:pPr>
                  <a:lnSpc>
                    <a:spcPct val="150000"/>
                  </a:lnSpc>
                </a:pPr>
                <a:r>
                  <a:rPr lang="en-US" dirty="0"/>
                  <a:t>Number of pulses for one revolution: </a:t>
                </a:r>
                <a:r>
                  <a:rPr lang="en-US" i="1" dirty="0"/>
                  <a:t>x</a:t>
                </a:r>
                <a:r>
                  <a:rPr lang="en-US" dirty="0"/>
                  <a:t> = </a:t>
                </a:r>
              </a:p>
              <a:p>
                <a:pPr>
                  <a:lnSpc>
                    <a:spcPct val="100000"/>
                  </a:lnSpc>
                </a:pPr>
                <a:r>
                  <a:rPr lang="en-US" dirty="0"/>
                  <a:t>Resolution =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num>
                          <m:den>
                            <m:r>
                              <a:rPr lang="en-US" b="0" i="1" smtClean="0">
                                <a:latin typeface="Cambria Math" panose="02040503050406030204" pitchFamily="18" charset="0"/>
                              </a:rPr>
                              <m:t>𝑥</m:t>
                            </m:r>
                            <m:r>
                              <a:rPr lang="en-US" i="1">
                                <a:latin typeface="Cambria Math" panose="02040503050406030204" pitchFamily="18" charset="0"/>
                              </a:rPr>
                              <m:t> </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𝑅𝑒𝑣𝑜𝑙𝑢𝑡𝑖𝑜𝑛</m:t>
                            </m:r>
                          </m:num>
                          <m:den>
                            <m:r>
                              <a:rPr lang="en-US" i="1">
                                <a:latin typeface="Cambria Math" panose="02040503050406030204" pitchFamily="18" charset="0"/>
                              </a:rPr>
                              <m:t>𝑝𝑢𝑙𝑠𝑒𝑠</m:t>
                            </m:r>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r>
                              <a:rPr lang="en-US" i="1">
                                <a:latin typeface="Cambria Math" panose="02040503050406030204" pitchFamily="18" charset="0"/>
                              </a:rPr>
                              <m:t>𝑟𝑎𝑑𝑖𝑎𝑛𝑠</m:t>
                            </m:r>
                          </m:num>
                          <m:den>
                            <m:r>
                              <a:rPr lang="en-US" i="1">
                                <a:latin typeface="Cambria Math" panose="02040503050406030204" pitchFamily="18" charset="0"/>
                              </a:rPr>
                              <m:t>1 </m:t>
                            </m:r>
                            <m:r>
                              <a:rPr lang="en-US" i="1">
                                <a:latin typeface="Cambria Math" panose="02040503050406030204" pitchFamily="18" charset="0"/>
                              </a:rPr>
                              <m:t>𝑅𝑒𝑣𝑜𝑙𝑢𝑡𝑖𝑜𝑛</m:t>
                            </m:r>
                          </m:den>
                        </m:f>
                      </m:e>
                    </m:d>
                    <m:r>
                      <a:rPr lang="en-US" b="0" i="1" smtClean="0">
                        <a:latin typeface="Cambria Math" panose="02040503050406030204" pitchFamily="18" charset="0"/>
                      </a:rPr>
                      <m:t>=</m:t>
                    </m:r>
                  </m:oMath>
                </a14:m>
                <a:endParaRPr lang="en-US" dirty="0"/>
              </a:p>
              <a:p>
                <a:pPr marL="0" indent="0">
                  <a:lnSpc>
                    <a:spcPct val="150000"/>
                  </a:lnSpc>
                  <a:buNone/>
                </a:pPr>
                <a:endParaRPr lang="en-US" dirty="0"/>
              </a:p>
            </p:txBody>
          </p:sp>
        </mc:Choice>
        <mc:Fallback xmlns="">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67457B9-430A-4B82-8FAD-769B828F8190}"/>
              </a:ext>
            </a:extLst>
          </p:cNvPr>
          <p:cNvPicPr>
            <a:picLocks noChangeAspect="1"/>
          </p:cNvPicPr>
          <p:nvPr/>
        </p:nvPicPr>
        <p:blipFill rotWithShape="1">
          <a:blip r:embed="rId3"/>
          <a:srcRect l="24521"/>
          <a:stretch/>
        </p:blipFill>
        <p:spPr>
          <a:xfrm>
            <a:off x="3758045" y="2738931"/>
            <a:ext cx="3467470" cy="739261"/>
          </a:xfrm>
          <a:prstGeom prst="rect">
            <a:avLst/>
          </a:prstGeom>
        </p:spPr>
      </p:pic>
      <p:pic>
        <p:nvPicPr>
          <p:cNvPr id="8" name="Picture 7">
            <a:extLst>
              <a:ext uri="{FF2B5EF4-FFF2-40B4-BE49-F238E27FC236}">
                <a16:creationId xmlns:a16="http://schemas.microsoft.com/office/drawing/2014/main" id="{2EA50A50-6832-4423-AD8A-3E3577C9D0DC}"/>
              </a:ext>
            </a:extLst>
          </p:cNvPr>
          <p:cNvPicPr>
            <a:picLocks noChangeAspect="1"/>
          </p:cNvPicPr>
          <p:nvPr/>
        </p:nvPicPr>
        <p:blipFill rotWithShape="1">
          <a:blip r:embed="rId3"/>
          <a:srcRect l="24521"/>
          <a:stretch/>
        </p:blipFill>
        <p:spPr>
          <a:xfrm>
            <a:off x="4223886" y="1983622"/>
            <a:ext cx="3328093" cy="709546"/>
          </a:xfrm>
          <a:prstGeom prst="rect">
            <a:avLst/>
          </a:prstGeom>
          <a:solidFill>
            <a:schemeClr val="bg2">
              <a:lumMod val="75000"/>
              <a:lumOff val="25000"/>
            </a:schemeClr>
          </a:solidFill>
        </p:spPr>
      </p:pic>
      <p:pic>
        <p:nvPicPr>
          <p:cNvPr id="11" name="Picture 10">
            <a:extLst>
              <a:ext uri="{FF2B5EF4-FFF2-40B4-BE49-F238E27FC236}">
                <a16:creationId xmlns:a16="http://schemas.microsoft.com/office/drawing/2014/main" id="{BABA2895-3735-4FD7-A01D-B114EA56DB32}"/>
              </a:ext>
            </a:extLst>
          </p:cNvPr>
          <p:cNvPicPr>
            <a:picLocks noChangeAspect="1"/>
          </p:cNvPicPr>
          <p:nvPr/>
        </p:nvPicPr>
        <p:blipFill rotWithShape="1">
          <a:blip r:embed="rId3"/>
          <a:srcRect l="24521"/>
          <a:stretch/>
        </p:blipFill>
        <p:spPr>
          <a:xfrm>
            <a:off x="7964285" y="4212680"/>
            <a:ext cx="4053665" cy="864237"/>
          </a:xfrm>
          <a:prstGeom prst="rect">
            <a:avLst/>
          </a:prstGeom>
        </p:spPr>
      </p:pic>
      <p:sp>
        <p:nvSpPr>
          <p:cNvPr id="13" name="TextBox 12">
            <a:extLst>
              <a:ext uri="{FF2B5EF4-FFF2-40B4-BE49-F238E27FC236}">
                <a16:creationId xmlns:a16="http://schemas.microsoft.com/office/drawing/2014/main" id="{A9363AFD-7534-47C6-A142-A58552E53152}"/>
              </a:ext>
            </a:extLst>
          </p:cNvPr>
          <p:cNvSpPr txBox="1"/>
          <p:nvPr/>
        </p:nvSpPr>
        <p:spPr>
          <a:xfrm>
            <a:off x="9322922" y="4393340"/>
            <a:ext cx="1126390" cy="461665"/>
          </a:xfrm>
          <a:prstGeom prst="rect">
            <a:avLst/>
          </a:prstGeom>
          <a:noFill/>
        </p:spPr>
        <p:txBody>
          <a:bodyPr wrap="square" rtlCol="0">
            <a:spAutoFit/>
          </a:bodyPr>
          <a:lstStyle/>
          <a:p>
            <a:pPr algn="ctr"/>
            <a:endParaRPr lang="en-US" sz="2400" dirty="0">
              <a:highlight>
                <a:srgbClr val="000000"/>
              </a:highlight>
            </a:endParaRPr>
          </a:p>
        </p:txBody>
      </p:sp>
      <p:sp>
        <p:nvSpPr>
          <p:cNvPr id="14" name="TextBox 13">
            <a:extLst>
              <a:ext uri="{FF2B5EF4-FFF2-40B4-BE49-F238E27FC236}">
                <a16:creationId xmlns:a16="http://schemas.microsoft.com/office/drawing/2014/main" id="{1E29F97F-4FD9-443D-967D-37646DD07623}"/>
              </a:ext>
            </a:extLst>
          </p:cNvPr>
          <p:cNvSpPr txBox="1"/>
          <p:nvPr/>
        </p:nvSpPr>
        <p:spPr>
          <a:xfrm>
            <a:off x="4374128" y="1944213"/>
            <a:ext cx="1126390" cy="461665"/>
          </a:xfrm>
          <a:prstGeom prst="rect">
            <a:avLst/>
          </a:prstGeom>
          <a:noFill/>
        </p:spPr>
        <p:txBody>
          <a:bodyPr wrap="square" rtlCol="0">
            <a:spAutoFit/>
          </a:bodyPr>
          <a:lstStyle/>
          <a:p>
            <a:pPr algn="ctr"/>
            <a:r>
              <a:rPr lang="en-US" sz="2400" dirty="0">
                <a:highlight>
                  <a:srgbClr val="000000"/>
                </a:highlight>
              </a:rPr>
              <a:t>7</a:t>
            </a:r>
          </a:p>
        </p:txBody>
      </p:sp>
      <p:sp>
        <p:nvSpPr>
          <p:cNvPr id="16" name="TextBox 15">
            <a:extLst>
              <a:ext uri="{FF2B5EF4-FFF2-40B4-BE49-F238E27FC236}">
                <a16:creationId xmlns:a16="http://schemas.microsoft.com/office/drawing/2014/main" id="{8D918605-2E12-47B2-931A-F7F412E49392}"/>
              </a:ext>
            </a:extLst>
          </p:cNvPr>
          <p:cNvSpPr txBox="1"/>
          <p:nvPr/>
        </p:nvSpPr>
        <p:spPr>
          <a:xfrm>
            <a:off x="6096000" y="1937859"/>
            <a:ext cx="1126390" cy="461665"/>
          </a:xfrm>
          <a:prstGeom prst="rect">
            <a:avLst/>
          </a:prstGeom>
          <a:noFill/>
        </p:spPr>
        <p:txBody>
          <a:bodyPr wrap="square" rtlCol="0">
            <a:spAutoFit/>
          </a:bodyPr>
          <a:lstStyle/>
          <a:p>
            <a:pPr algn="ctr"/>
            <a:r>
              <a:rPr lang="en-US" sz="2400" dirty="0">
                <a:highlight>
                  <a:srgbClr val="000000"/>
                </a:highlight>
              </a:rPr>
              <a:t>cm</a:t>
            </a:r>
          </a:p>
        </p:txBody>
      </p:sp>
      <p:sp>
        <p:nvSpPr>
          <p:cNvPr id="17" name="TextBox 16">
            <a:extLst>
              <a:ext uri="{FF2B5EF4-FFF2-40B4-BE49-F238E27FC236}">
                <a16:creationId xmlns:a16="http://schemas.microsoft.com/office/drawing/2014/main" id="{54BDB280-14EC-4B75-8C2E-ED1ADF44944C}"/>
              </a:ext>
            </a:extLst>
          </p:cNvPr>
          <p:cNvSpPr txBox="1"/>
          <p:nvPr/>
        </p:nvSpPr>
        <p:spPr>
          <a:xfrm>
            <a:off x="4059018" y="2714879"/>
            <a:ext cx="1126390" cy="461665"/>
          </a:xfrm>
          <a:prstGeom prst="rect">
            <a:avLst/>
          </a:prstGeom>
          <a:noFill/>
        </p:spPr>
        <p:txBody>
          <a:bodyPr wrap="square" rtlCol="0">
            <a:spAutoFit/>
          </a:bodyPr>
          <a:lstStyle/>
          <a:p>
            <a:pPr algn="ctr"/>
            <a:r>
              <a:rPr lang="en-US" sz="2400" dirty="0">
                <a:highlight>
                  <a:srgbClr val="000000"/>
                </a:highlight>
              </a:rPr>
              <a:t>3.5</a:t>
            </a:r>
          </a:p>
        </p:txBody>
      </p:sp>
      <p:sp>
        <p:nvSpPr>
          <p:cNvPr id="18" name="TextBox 17">
            <a:extLst>
              <a:ext uri="{FF2B5EF4-FFF2-40B4-BE49-F238E27FC236}">
                <a16:creationId xmlns:a16="http://schemas.microsoft.com/office/drawing/2014/main" id="{E855F5C6-C0F6-4151-8347-ABA8A166613E}"/>
              </a:ext>
            </a:extLst>
          </p:cNvPr>
          <p:cNvSpPr txBox="1"/>
          <p:nvPr/>
        </p:nvSpPr>
        <p:spPr>
          <a:xfrm>
            <a:off x="5807528" y="2714879"/>
            <a:ext cx="1126390" cy="461665"/>
          </a:xfrm>
          <a:prstGeom prst="rect">
            <a:avLst/>
          </a:prstGeom>
          <a:noFill/>
        </p:spPr>
        <p:txBody>
          <a:bodyPr wrap="square" rtlCol="0">
            <a:spAutoFit/>
          </a:bodyPr>
          <a:lstStyle/>
          <a:p>
            <a:pPr algn="ctr"/>
            <a:r>
              <a:rPr lang="en-US" sz="2400" dirty="0">
                <a:highlight>
                  <a:srgbClr val="000000"/>
                </a:highlight>
              </a:rPr>
              <a:t>cm</a:t>
            </a:r>
          </a:p>
        </p:txBody>
      </p:sp>
      <p:sp>
        <p:nvSpPr>
          <p:cNvPr id="19" name="TextBox 18">
            <a:extLst>
              <a:ext uri="{FF2B5EF4-FFF2-40B4-BE49-F238E27FC236}">
                <a16:creationId xmlns:a16="http://schemas.microsoft.com/office/drawing/2014/main" id="{7746A31A-FE29-4488-BB43-D4F0F11E9EE6}"/>
              </a:ext>
            </a:extLst>
          </p:cNvPr>
          <p:cNvSpPr txBox="1"/>
          <p:nvPr/>
        </p:nvSpPr>
        <p:spPr>
          <a:xfrm>
            <a:off x="8200302" y="4252758"/>
            <a:ext cx="1126390" cy="461665"/>
          </a:xfrm>
          <a:prstGeom prst="rect">
            <a:avLst/>
          </a:prstGeom>
          <a:noFill/>
        </p:spPr>
        <p:txBody>
          <a:bodyPr wrap="square" rtlCol="0">
            <a:spAutoFit/>
          </a:bodyPr>
          <a:lstStyle/>
          <a:p>
            <a:pPr algn="ctr"/>
            <a:r>
              <a:rPr lang="en-US" sz="2400" dirty="0">
                <a:highlight>
                  <a:srgbClr val="000000"/>
                </a:highlight>
              </a:rPr>
              <a:t>0.157</a:t>
            </a:r>
          </a:p>
        </p:txBody>
      </p:sp>
      <p:sp>
        <p:nvSpPr>
          <p:cNvPr id="20" name="TextBox 19">
            <a:extLst>
              <a:ext uri="{FF2B5EF4-FFF2-40B4-BE49-F238E27FC236}">
                <a16:creationId xmlns:a16="http://schemas.microsoft.com/office/drawing/2014/main" id="{6029B443-BF1A-4A6C-BC00-3078A1E1FA90}"/>
              </a:ext>
            </a:extLst>
          </p:cNvPr>
          <p:cNvSpPr txBox="1"/>
          <p:nvPr/>
        </p:nvSpPr>
        <p:spPr>
          <a:xfrm>
            <a:off x="9681716" y="4246490"/>
            <a:ext cx="2415525" cy="461665"/>
          </a:xfrm>
          <a:prstGeom prst="rect">
            <a:avLst/>
          </a:prstGeom>
          <a:noFill/>
        </p:spPr>
        <p:txBody>
          <a:bodyPr wrap="square" rtlCol="0">
            <a:spAutoFit/>
          </a:bodyPr>
          <a:lstStyle/>
          <a:p>
            <a:pPr algn="ctr"/>
            <a:r>
              <a:rPr lang="en-US" sz="2400" dirty="0">
                <a:highlight>
                  <a:srgbClr val="000000"/>
                </a:highlight>
              </a:rPr>
              <a:t>radians/pulses</a:t>
            </a:r>
          </a:p>
        </p:txBody>
      </p:sp>
      <p:pic>
        <p:nvPicPr>
          <p:cNvPr id="22" name="Picture 21">
            <a:extLst>
              <a:ext uri="{FF2B5EF4-FFF2-40B4-BE49-F238E27FC236}">
                <a16:creationId xmlns:a16="http://schemas.microsoft.com/office/drawing/2014/main" id="{CD521C2D-E944-46F9-8EB6-3724FE6242BC}"/>
              </a:ext>
            </a:extLst>
          </p:cNvPr>
          <p:cNvPicPr>
            <a:picLocks noChangeAspect="1"/>
          </p:cNvPicPr>
          <p:nvPr/>
        </p:nvPicPr>
        <p:blipFill rotWithShape="1">
          <a:blip r:embed="rId3"/>
          <a:srcRect l="24521" r="38571"/>
          <a:stretch/>
        </p:blipFill>
        <p:spPr>
          <a:xfrm>
            <a:off x="7130562" y="3476943"/>
            <a:ext cx="1627363" cy="709546"/>
          </a:xfrm>
          <a:prstGeom prst="rect">
            <a:avLst/>
          </a:prstGeom>
        </p:spPr>
      </p:pic>
      <p:sp>
        <p:nvSpPr>
          <p:cNvPr id="23" name="TextBox 22">
            <a:extLst>
              <a:ext uri="{FF2B5EF4-FFF2-40B4-BE49-F238E27FC236}">
                <a16:creationId xmlns:a16="http://schemas.microsoft.com/office/drawing/2014/main" id="{2EF89674-4EB2-4294-9122-CA3A66962BA2}"/>
              </a:ext>
            </a:extLst>
          </p:cNvPr>
          <p:cNvSpPr txBox="1"/>
          <p:nvPr/>
        </p:nvSpPr>
        <p:spPr>
          <a:xfrm>
            <a:off x="7381048" y="3450752"/>
            <a:ext cx="1126390" cy="461665"/>
          </a:xfrm>
          <a:prstGeom prst="rect">
            <a:avLst/>
          </a:prstGeom>
          <a:noFill/>
        </p:spPr>
        <p:txBody>
          <a:bodyPr wrap="square" rtlCol="0">
            <a:spAutoFit/>
          </a:bodyPr>
          <a:lstStyle/>
          <a:p>
            <a:pPr algn="ctr"/>
            <a:r>
              <a:rPr lang="en-US" sz="2400" dirty="0">
                <a:highlight>
                  <a:srgbClr val="000000"/>
                </a:highlight>
              </a:rPr>
              <a:t>40</a:t>
            </a:r>
          </a:p>
        </p:txBody>
      </p:sp>
    </p:spTree>
    <p:extLst>
      <p:ext uri="{BB962C8B-B14F-4D97-AF65-F5344CB8AC3E}">
        <p14:creationId xmlns:p14="http://schemas.microsoft.com/office/powerpoint/2010/main" val="1844706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extLst>
                  <p:ext uri="{D42A27DB-BD31-4B8C-83A1-F6EECF244321}">
                    <p14:modId xmlns:p14="http://schemas.microsoft.com/office/powerpoint/2010/main" val="2781626753"/>
                  </p:ext>
                </p:extLst>
              </p:nvPr>
            </p:nvGraphicFramePr>
            <p:xfrm>
              <a:off x="871889" y="1909966"/>
              <a:ext cx="10865680" cy="4268464"/>
            </p:xfrm>
            <a:graphic>
              <a:graphicData uri="http://schemas.openxmlformats.org/drawingml/2006/table">
                <a:tbl>
                  <a:tblPr firstRow="1" firstCol="1" bandRow="1">
                    <a:tableStyleId>{5C22544A-7EE6-4342-B048-85BDC9FD1C3A}</a:tableStyleId>
                  </a:tblPr>
                  <a:tblGrid>
                    <a:gridCol w="2173136">
                      <a:extLst>
                        <a:ext uri="{9D8B030D-6E8A-4147-A177-3AD203B41FA5}">
                          <a16:colId xmlns:a16="http://schemas.microsoft.com/office/drawing/2014/main" val="4021011796"/>
                        </a:ext>
                      </a:extLst>
                    </a:gridCol>
                    <a:gridCol w="2173136">
                      <a:extLst>
                        <a:ext uri="{9D8B030D-6E8A-4147-A177-3AD203B41FA5}">
                          <a16:colId xmlns:a16="http://schemas.microsoft.com/office/drawing/2014/main" val="54218032"/>
                        </a:ext>
                      </a:extLst>
                    </a:gridCol>
                    <a:gridCol w="2173136">
                      <a:extLst>
                        <a:ext uri="{9D8B030D-6E8A-4147-A177-3AD203B41FA5}">
                          <a16:colId xmlns:a16="http://schemas.microsoft.com/office/drawing/2014/main" val="4163564863"/>
                        </a:ext>
                      </a:extLst>
                    </a:gridCol>
                    <a:gridCol w="2173136">
                      <a:extLst>
                        <a:ext uri="{9D8B030D-6E8A-4147-A177-3AD203B41FA5}">
                          <a16:colId xmlns:a16="http://schemas.microsoft.com/office/drawing/2014/main" val="2417390959"/>
                        </a:ext>
                      </a:extLst>
                    </a:gridCol>
                    <a:gridCol w="2173136">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Encoder distance </a:t>
                          </a:r>
                          <a:br>
                            <a:rPr lang="en-US" sz="1600" kern="100" dirty="0">
                              <a:effectLst/>
                            </a:rPr>
                          </a:br>
                          <a:r>
                            <a:rPr lang="en-US" sz="1600" i="1" dirty="0"/>
                            <a:t>r</a:t>
                          </a:r>
                          <a14:m>
                            <m:oMath xmlns:m="http://schemas.openxmlformats.org/officeDocument/2006/math">
                              <m:r>
                                <a:rPr lang="en-US" sz="1600" b="1" i="1" kern="100" smtClean="0">
                                  <a:effectLst/>
                                  <a:latin typeface="Cambria Math" panose="02040503050406030204" pitchFamily="18" charset="0"/>
                                </a:rPr>
                                <m:t> </m:t>
                              </m:r>
                              <m:r>
                                <a:rPr lang="en-US" sz="1600" kern="100">
                                  <a:effectLst/>
                                  <a:latin typeface="Cambria Math" panose="02040503050406030204" pitchFamily="18" charset="0"/>
                                </a:rPr>
                                <m:t>∙</m:t>
                              </m:r>
                              <m:r>
                                <a:rPr lang="en-US" sz="1600" b="1" i="1" kern="100" smtClean="0">
                                  <a:effectLst/>
                                  <a:latin typeface="Cambria Math" panose="02040503050406030204" pitchFamily="18" charset="0"/>
                                </a:rPr>
                                <m:t>𝑹𝒆𝒔𝒐𝒍𝒖𝒕𝒊𝒐𝒏</m:t>
                              </m:r>
                              <m:r>
                                <a:rPr lang="en-US" sz="1600" kern="100" smtClean="0">
                                  <a:effectLst/>
                                  <a:latin typeface="Cambria Math" panose="02040503050406030204" pitchFamily="18" charset="0"/>
                                </a:rPr>
                                <m:t>∙</m:t>
                              </m:r>
                            </m:oMath>
                          </a14:m>
                          <a:r>
                            <a:rPr lang="en-US" sz="1600" i="1" kern="100" dirty="0">
                              <a:effectLst/>
                            </a:rPr>
                            <a:t> 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3.5*.157*14=</a:t>
                          </a:r>
                        </a:p>
                        <a:p>
                          <a:pPr marL="0" marR="0" algn="ctr">
                            <a:spcBef>
                              <a:spcPts val="0"/>
                            </a:spcBef>
                            <a:spcAft>
                              <a:spcPts val="0"/>
                            </a:spcAft>
                          </a:pPr>
                          <a:r>
                            <a:rPr lang="en-US" sz="1600" kern="100" dirty="0">
                              <a:effectLst/>
                            </a:rPr>
                            <a:t>7.693cm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([7.693-8]/8)*100=</a:t>
                          </a:r>
                        </a:p>
                        <a:p>
                          <a:pPr marL="0" marR="0" algn="ctr">
                            <a:spcBef>
                              <a:spcPts val="0"/>
                            </a:spcBef>
                            <a:spcAft>
                              <a:spcPts val="0"/>
                            </a:spcAft>
                          </a:pPr>
                          <a:r>
                            <a:rPr lang="en-US" sz="1600" kern="100" dirty="0">
                              <a:effectLst/>
                            </a:rPr>
                            <a:t>3.8%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671192">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3.5*.157*17=</a:t>
                          </a:r>
                        </a:p>
                        <a:p>
                          <a:pPr marL="0" marR="0" algn="ctr">
                            <a:spcBef>
                              <a:spcPts val="0"/>
                            </a:spcBef>
                            <a:spcAft>
                              <a:spcPts val="0"/>
                            </a:spcAft>
                          </a:pPr>
                          <a:r>
                            <a:rPr lang="en-US" sz="1600" kern="100" dirty="0">
                              <a:effectLst/>
                            </a:rPr>
                            <a:t>9.3415cm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([9.3415-10]/10)*100=</a:t>
                          </a:r>
                        </a:p>
                        <a:p>
                          <a:pPr marL="0" marR="0" algn="ctr">
                            <a:spcBef>
                              <a:spcPts val="0"/>
                            </a:spcBef>
                            <a:spcAft>
                              <a:spcPts val="0"/>
                            </a:spcAft>
                          </a:pPr>
                          <a:r>
                            <a:rPr lang="en-US" sz="1600" kern="100" dirty="0">
                              <a:effectLst/>
                            </a:rPr>
                            <a:t>6.59%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6711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3.5*.157*21=</a:t>
                          </a:r>
                        </a:p>
                        <a:p>
                          <a:pPr marL="0" marR="0" algn="ctr">
                            <a:spcBef>
                              <a:spcPts val="0"/>
                            </a:spcBef>
                            <a:spcAft>
                              <a:spcPts val="0"/>
                            </a:spcAft>
                          </a:pPr>
                          <a:r>
                            <a:rPr lang="en-US" sz="1600" kern="100" dirty="0">
                              <a:effectLst/>
                            </a:rPr>
                            <a:t>11.5395cm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([11.5395-12]/12)*100= </a:t>
                          </a:r>
                        </a:p>
                        <a:p>
                          <a:pPr marL="0" marR="0" algn="ctr">
                            <a:spcBef>
                              <a:spcPts val="0"/>
                            </a:spcBef>
                            <a:spcAft>
                              <a:spcPts val="0"/>
                            </a:spcAft>
                          </a:pPr>
                          <a:r>
                            <a:rPr lang="en-US" sz="1600" kern="100" dirty="0">
                              <a:effectLst/>
                            </a:rPr>
                            <a:t>3.83%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6711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3.5*.157*27=</a:t>
                          </a:r>
                        </a:p>
                        <a:p>
                          <a:pPr marL="0" marR="0" algn="ctr">
                            <a:spcBef>
                              <a:spcPts val="0"/>
                            </a:spcBef>
                            <a:spcAft>
                              <a:spcPts val="0"/>
                            </a:spcAft>
                          </a:pPr>
                          <a:r>
                            <a:rPr lang="en-US" sz="1600" kern="100" dirty="0">
                              <a:effectLst/>
                            </a:rPr>
                            <a:t> 14.8365cm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([14.8365-14]/14)*100=</a:t>
                          </a:r>
                        </a:p>
                        <a:p>
                          <a:pPr marL="0" marR="0" algn="ctr">
                            <a:spcBef>
                              <a:spcPts val="0"/>
                            </a:spcBef>
                            <a:spcAft>
                              <a:spcPts val="0"/>
                            </a:spcAft>
                          </a:pPr>
                          <a:r>
                            <a:rPr lang="en-US" sz="1600" kern="100" dirty="0">
                              <a:effectLst/>
                            </a:rPr>
                            <a:t> 5.98%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6711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3.5*.157*30=</a:t>
                          </a:r>
                        </a:p>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16.485</a:t>
                          </a:r>
                        </a:p>
                      </a:txBody>
                      <a:tcPr marL="68580" marR="68580" marT="0" marB="0" anchor="ctr"/>
                    </a:tc>
                    <a:tc>
                      <a:txBody>
                        <a:bodyPr/>
                        <a:lstStyle/>
                        <a:p>
                          <a:pPr marL="0" marR="0" algn="ctr">
                            <a:spcBef>
                              <a:spcPts val="0"/>
                            </a:spcBef>
                            <a:spcAft>
                              <a:spcPts val="0"/>
                            </a:spcAft>
                          </a:pPr>
                          <a:r>
                            <a:rPr lang="en-US" sz="1600" kern="100" dirty="0">
                              <a:effectLst/>
                            </a:rPr>
                            <a:t>16 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([16.485-16]/16)*100=</a:t>
                          </a:r>
                        </a:p>
                        <a:p>
                          <a:pPr marL="0" marR="0" algn="ctr">
                            <a:spcBef>
                              <a:spcPts val="0"/>
                            </a:spcBef>
                            <a:spcAft>
                              <a:spcPts val="0"/>
                            </a:spcAft>
                          </a:pPr>
                          <a:r>
                            <a:rPr lang="en-US" sz="1600" kern="100" dirty="0">
                              <a:effectLst/>
                            </a:rPr>
                            <a:t>3.03%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Choice>
        <mc:Fallback>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extLst>
                  <p:ext uri="{D42A27DB-BD31-4B8C-83A1-F6EECF244321}">
                    <p14:modId xmlns:p14="http://schemas.microsoft.com/office/powerpoint/2010/main" val="2781626753"/>
                  </p:ext>
                </p:extLst>
              </p:nvPr>
            </p:nvGraphicFramePr>
            <p:xfrm>
              <a:off x="871889" y="1909966"/>
              <a:ext cx="10865680" cy="4268464"/>
            </p:xfrm>
            <a:graphic>
              <a:graphicData uri="http://schemas.openxmlformats.org/drawingml/2006/table">
                <a:tbl>
                  <a:tblPr firstRow="1" firstCol="1" bandRow="1">
                    <a:tableStyleId>{5C22544A-7EE6-4342-B048-85BDC9FD1C3A}</a:tableStyleId>
                  </a:tblPr>
                  <a:tblGrid>
                    <a:gridCol w="2173136">
                      <a:extLst>
                        <a:ext uri="{9D8B030D-6E8A-4147-A177-3AD203B41FA5}">
                          <a16:colId xmlns:a16="http://schemas.microsoft.com/office/drawing/2014/main" val="4021011796"/>
                        </a:ext>
                      </a:extLst>
                    </a:gridCol>
                    <a:gridCol w="2173136">
                      <a:extLst>
                        <a:ext uri="{9D8B030D-6E8A-4147-A177-3AD203B41FA5}">
                          <a16:colId xmlns:a16="http://schemas.microsoft.com/office/drawing/2014/main" val="54218032"/>
                        </a:ext>
                      </a:extLst>
                    </a:gridCol>
                    <a:gridCol w="2173136">
                      <a:extLst>
                        <a:ext uri="{9D8B030D-6E8A-4147-A177-3AD203B41FA5}">
                          <a16:colId xmlns:a16="http://schemas.microsoft.com/office/drawing/2014/main" val="4163564863"/>
                        </a:ext>
                      </a:extLst>
                    </a:gridCol>
                    <a:gridCol w="2173136">
                      <a:extLst>
                        <a:ext uri="{9D8B030D-6E8A-4147-A177-3AD203B41FA5}">
                          <a16:colId xmlns:a16="http://schemas.microsoft.com/office/drawing/2014/main" val="2417390959"/>
                        </a:ext>
                      </a:extLst>
                    </a:gridCol>
                    <a:gridCol w="2173136">
                      <a:extLst>
                        <a:ext uri="{9D8B030D-6E8A-4147-A177-3AD203B41FA5}">
                          <a16:colId xmlns:a16="http://schemas.microsoft.com/office/drawing/2014/main" val="3076385891"/>
                        </a:ext>
                      </a:extLst>
                    </a:gridCol>
                  </a:tblGrid>
                  <a:tr h="67119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Number of pulses </a:t>
                          </a:r>
                        </a:p>
                        <a:p>
                          <a:pPr marL="0" marR="0" algn="ctr">
                            <a:spcBef>
                              <a:spcPts val="0"/>
                            </a:spcBef>
                            <a:spcAft>
                              <a:spcPts val="0"/>
                            </a:spcAft>
                          </a:pPr>
                          <a:r>
                            <a:rPr lang="en-US" sz="1600" i="1" kern="100" dirty="0">
                              <a:effectLst/>
                            </a:rPr>
                            <a:t>N</a:t>
                          </a:r>
                          <a:endParaRPr lang="en-US" sz="1600" i="1"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endParaRPr lang="en-US"/>
                        </a:p>
                      </a:txBody>
                      <a:tcPr marL="68580" marR="68580" marT="0" marB="0" anchor="ctr">
                        <a:blipFill>
                          <a:blip r:embed="rId2"/>
                          <a:stretch>
                            <a:fillRect l="-200280" t="-909" r="-200840" b="-554545"/>
                          </a:stretch>
                        </a:blipFill>
                      </a:tcPr>
                    </a:tc>
                    <a:tc>
                      <a:txBody>
                        <a:bodyPr/>
                        <a:lstStyle/>
                        <a:p>
                          <a:pPr marL="0" marR="0" algn="ctr">
                            <a:spcBef>
                              <a:spcPts val="0"/>
                            </a:spcBef>
                            <a:spcAft>
                              <a:spcPts val="0"/>
                            </a:spcAft>
                          </a:pPr>
                          <a:r>
                            <a:rPr lang="en-US" sz="1600" kern="100" dirty="0">
                              <a:effectLst/>
                            </a:rPr>
                            <a:t>Measured distance with ruler</a:t>
                          </a:r>
                        </a:p>
                      </a:txBody>
                      <a:tcPr marL="68580" marR="68580" marT="0" marB="0" anchor="ctr"/>
                    </a:tc>
                    <a:tc>
                      <a:txBody>
                        <a:bodyPr/>
                        <a:lstStyle/>
                        <a:p>
                          <a:pPr marL="0" marR="0" algn="ctr">
                            <a:spcBef>
                              <a:spcPts val="0"/>
                            </a:spcBef>
                            <a:spcAft>
                              <a:spcPts val="0"/>
                            </a:spcAft>
                          </a:pPr>
                          <a:r>
                            <a:rPr lang="en-US" sz="1600" kern="100" dirty="0">
                              <a:effectLst/>
                            </a:rPr>
                            <a:t>Percent </a:t>
                          </a:r>
                          <a:br>
                            <a:rPr lang="en-US" sz="1600" kern="100" dirty="0">
                              <a:effectLst/>
                            </a:rPr>
                          </a:br>
                          <a:r>
                            <a:rPr lang="en-US" sz="1600" kern="100" dirty="0">
                              <a:effectLst/>
                            </a:rPr>
                            <a:t>difference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01203236"/>
                      </a:ext>
                    </a:extLst>
                  </a:tr>
                  <a:tr h="671192">
                    <a:tc>
                      <a:txBody>
                        <a:bodyPr/>
                        <a:lstStyle/>
                        <a:p>
                          <a:pPr marL="0" marR="0" algn="ctr">
                            <a:spcBef>
                              <a:spcPts val="0"/>
                            </a:spcBef>
                            <a:spcAft>
                              <a:spcPts val="0"/>
                            </a:spcAft>
                          </a:pPr>
                          <a:r>
                            <a:rPr lang="en-US" sz="1600" kern="100" dirty="0">
                              <a:effectLst/>
                            </a:rPr>
                            <a:t>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3.5*.157*14=</a:t>
                          </a:r>
                        </a:p>
                        <a:p>
                          <a:pPr marL="0" marR="0" algn="ctr">
                            <a:spcBef>
                              <a:spcPts val="0"/>
                            </a:spcBef>
                            <a:spcAft>
                              <a:spcPts val="0"/>
                            </a:spcAft>
                          </a:pPr>
                          <a:r>
                            <a:rPr lang="en-US" sz="1600" kern="100" dirty="0">
                              <a:effectLst/>
                            </a:rPr>
                            <a:t>7.693cm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([7.693-8]/8)*100=</a:t>
                          </a:r>
                        </a:p>
                        <a:p>
                          <a:pPr marL="0" marR="0" algn="ctr">
                            <a:spcBef>
                              <a:spcPts val="0"/>
                            </a:spcBef>
                            <a:spcAft>
                              <a:spcPts val="0"/>
                            </a:spcAft>
                          </a:pPr>
                          <a:r>
                            <a:rPr lang="en-US" sz="1600" kern="100" dirty="0">
                              <a:effectLst/>
                            </a:rPr>
                            <a:t>3.8%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124031144"/>
                      </a:ext>
                    </a:extLst>
                  </a:tr>
                  <a:tr h="731520">
                    <a:tc>
                      <a:txBody>
                        <a:bodyPr/>
                        <a:lstStyle/>
                        <a:p>
                          <a:pPr marL="0" marR="0" algn="ctr">
                            <a:spcBef>
                              <a:spcPts val="0"/>
                            </a:spcBef>
                            <a:spcAft>
                              <a:spcPts val="0"/>
                            </a:spcAft>
                          </a:pPr>
                          <a:r>
                            <a:rPr lang="en-US" sz="1600" kern="100" dirty="0">
                              <a:effectLst/>
                            </a:rPr>
                            <a:t>2</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17 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3.5*.157*17=</a:t>
                          </a:r>
                        </a:p>
                        <a:p>
                          <a:pPr marL="0" marR="0" algn="ctr">
                            <a:spcBef>
                              <a:spcPts val="0"/>
                            </a:spcBef>
                            <a:spcAft>
                              <a:spcPts val="0"/>
                            </a:spcAft>
                          </a:pPr>
                          <a:r>
                            <a:rPr lang="en-US" sz="1600" kern="100" dirty="0">
                              <a:effectLst/>
                            </a:rPr>
                            <a:t>9.3415cm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10 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([9.3415-10]/10)*100=</a:t>
                          </a:r>
                        </a:p>
                        <a:p>
                          <a:pPr marL="0" marR="0" algn="ctr">
                            <a:spcBef>
                              <a:spcPts val="0"/>
                            </a:spcBef>
                            <a:spcAft>
                              <a:spcPts val="0"/>
                            </a:spcAft>
                          </a:pPr>
                          <a:r>
                            <a:rPr lang="en-US" sz="1600" kern="100" dirty="0">
                              <a:effectLst/>
                            </a:rPr>
                            <a:t>6.59%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924050777"/>
                      </a:ext>
                    </a:extLst>
                  </a:tr>
                  <a:tr h="731520">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21</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3.5*.157*21=</a:t>
                          </a:r>
                        </a:p>
                        <a:p>
                          <a:pPr marL="0" marR="0" algn="ctr">
                            <a:spcBef>
                              <a:spcPts val="0"/>
                            </a:spcBef>
                            <a:spcAft>
                              <a:spcPts val="0"/>
                            </a:spcAft>
                          </a:pPr>
                          <a:r>
                            <a:rPr lang="en-US" sz="1600" kern="100" dirty="0">
                              <a:effectLst/>
                            </a:rPr>
                            <a:t>11.5395cm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12 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([11.5395-12]/12)*100= </a:t>
                          </a:r>
                        </a:p>
                        <a:p>
                          <a:pPr marL="0" marR="0" algn="ctr">
                            <a:spcBef>
                              <a:spcPts val="0"/>
                            </a:spcBef>
                            <a:spcAft>
                              <a:spcPts val="0"/>
                            </a:spcAft>
                          </a:pPr>
                          <a:r>
                            <a:rPr lang="en-US" sz="1600" kern="100" dirty="0">
                              <a:effectLst/>
                            </a:rPr>
                            <a:t>3.83%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035017952"/>
                      </a:ext>
                    </a:extLst>
                  </a:tr>
                  <a:tr h="731520">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27</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3.5*.157*27=</a:t>
                          </a:r>
                        </a:p>
                        <a:p>
                          <a:pPr marL="0" marR="0" algn="ctr">
                            <a:spcBef>
                              <a:spcPts val="0"/>
                            </a:spcBef>
                            <a:spcAft>
                              <a:spcPts val="0"/>
                            </a:spcAft>
                          </a:pPr>
                          <a:r>
                            <a:rPr lang="en-US" sz="1600" kern="100" dirty="0">
                              <a:effectLst/>
                            </a:rPr>
                            <a:t> 14.8365cm</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([14.8365-14]/14)*100=</a:t>
                          </a:r>
                        </a:p>
                        <a:p>
                          <a:pPr marL="0" marR="0" algn="ctr">
                            <a:spcBef>
                              <a:spcPts val="0"/>
                            </a:spcBef>
                            <a:spcAft>
                              <a:spcPts val="0"/>
                            </a:spcAft>
                          </a:pPr>
                          <a:r>
                            <a:rPr lang="en-US" sz="1600" kern="100" dirty="0">
                              <a:effectLst/>
                            </a:rPr>
                            <a:t> 5.98%</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229912041"/>
                      </a:ext>
                    </a:extLst>
                  </a:tr>
                  <a:tr h="731520">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30</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 3.5*.157*30=</a:t>
                          </a:r>
                        </a:p>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16.485</a:t>
                          </a:r>
                        </a:p>
                      </a:txBody>
                      <a:tcPr marL="68580" marR="68580" marT="0" marB="0" anchor="ctr"/>
                    </a:tc>
                    <a:tc>
                      <a:txBody>
                        <a:bodyPr/>
                        <a:lstStyle/>
                        <a:p>
                          <a:pPr marL="0" marR="0" algn="ctr">
                            <a:spcBef>
                              <a:spcPts val="0"/>
                            </a:spcBef>
                            <a:spcAft>
                              <a:spcPts val="0"/>
                            </a:spcAft>
                          </a:pPr>
                          <a:r>
                            <a:rPr lang="en-US" sz="1600" kern="100" dirty="0">
                              <a:effectLst/>
                            </a:rPr>
                            <a:t>16 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rPr>
                            <a:t>([16.485-16]/16)*100=</a:t>
                          </a:r>
                        </a:p>
                        <a:p>
                          <a:pPr marL="0" marR="0" algn="ctr">
                            <a:spcBef>
                              <a:spcPts val="0"/>
                            </a:spcBef>
                            <a:spcAft>
                              <a:spcPts val="0"/>
                            </a:spcAft>
                          </a:pPr>
                          <a:r>
                            <a:rPr lang="en-US" sz="1600" kern="100" dirty="0">
                              <a:effectLst/>
                            </a:rPr>
                            <a:t>3.03%</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2731548"/>
                      </a:ext>
                    </a:extLst>
                  </a:tr>
                </a:tbl>
              </a:graphicData>
            </a:graphic>
          </p:graphicFrame>
        </mc:Fallback>
      </mc:AlternateContent>
    </p:spTree>
    <p:extLst>
      <p:ext uri="{BB962C8B-B14F-4D97-AF65-F5344CB8AC3E}">
        <p14:creationId xmlns:p14="http://schemas.microsoft.com/office/powerpoint/2010/main" val="94936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92500" lnSpcReduction="20000"/>
          </a:bodyPr>
          <a:lstStyle/>
          <a:p>
            <a:pPr lvl="0"/>
            <a:r>
              <a:rPr lang="en-US" dirty="0"/>
              <a:t>Briefly describe and explain the results.</a:t>
            </a:r>
          </a:p>
          <a:p>
            <a:pPr lvl="1"/>
            <a:r>
              <a:rPr lang="en-US" dirty="0"/>
              <a:t>Answer:  </a:t>
            </a:r>
          </a:p>
          <a:p>
            <a:pPr marL="457200" lvl="1" indent="0">
              <a:buNone/>
            </a:pPr>
            <a:r>
              <a:rPr lang="en-US" dirty="0"/>
              <a:t>Consistent percentage difference may indicate a systematic error, the total pulse count accuracy, mechanical issues (e.g., knob coupling), and environmental factors (short wires, encoder signal issues). It is important to consider radial error motion from the rotating shaft, as it can result in angle measurement errors.</a:t>
            </a:r>
          </a:p>
          <a:p>
            <a:pPr lvl="0"/>
            <a:r>
              <a:rPr lang="en-US" dirty="0"/>
              <a:t>What are some applications of this measuring technique? Could this measuring system be used to measure surfaces that are not flat?</a:t>
            </a:r>
          </a:p>
          <a:p>
            <a:pPr lvl="1"/>
            <a:r>
              <a:rPr lang="en-US" dirty="0"/>
              <a:t>Answer:</a:t>
            </a:r>
          </a:p>
          <a:p>
            <a:pPr marL="457200" lvl="1" indent="0">
              <a:buNone/>
            </a:pPr>
            <a:r>
              <a:rPr lang="en-US" dirty="0"/>
              <a:t>Rotary encoders find extensive applications, such as in PLC’s for industrial conveyor control, providing both speed and direction. In robotics, they are primarily employed for feedback.</a:t>
            </a:r>
          </a:p>
          <a:p>
            <a:pPr marL="457200" lvl="1" indent="0">
              <a:buNone/>
            </a:pPr>
            <a:r>
              <a:rPr lang="en-US" dirty="0"/>
              <a:t> Additionally, for measuring non-flat surfaces, rotary encoders can be utilized with a proper setup. To ensure measurement accuracy, the wheel surface structure should prevent slippage, for instance, by fitting it with soft rubber.</a:t>
            </a:r>
          </a:p>
        </p:txBody>
      </p:sp>
    </p:spTree>
    <p:extLst>
      <p:ext uri="{BB962C8B-B14F-4D97-AF65-F5344CB8AC3E}">
        <p14:creationId xmlns:p14="http://schemas.microsoft.com/office/powerpoint/2010/main" val="310601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PHYS204</a:t>
            </a:r>
            <a:br>
              <a:rPr lang="en-US" dirty="0"/>
            </a:br>
            <a:r>
              <a:rPr lang="en-US" dirty="0"/>
              <a:t>Project Part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02037"/>
            <a:ext cx="9144000" cy="2687551"/>
          </a:xfrm>
        </p:spPr>
        <p:txBody>
          <a:bodyPr>
            <a:normAutofit/>
          </a:bodyPr>
          <a:lstStyle/>
          <a:p>
            <a:r>
              <a:rPr lang="en-US" dirty="0"/>
              <a:t>Observing the Hall Effect</a:t>
            </a:r>
          </a:p>
          <a:p>
            <a:endParaRPr lang="en-US" dirty="0"/>
          </a:p>
          <a:p>
            <a:endParaRPr lang="en-US" dirty="0"/>
          </a:p>
          <a:p>
            <a:endParaRPr lang="en-US" dirty="0"/>
          </a:p>
          <a:p>
            <a:endParaRPr lang="en-US" dirty="0"/>
          </a:p>
          <a:p>
            <a:r>
              <a:rPr lang="en-US" dirty="0"/>
              <a:t>						Branden Mata</a:t>
            </a:r>
          </a:p>
        </p:txBody>
      </p:sp>
    </p:spTree>
    <p:extLst>
      <p:ext uri="{BB962C8B-B14F-4D97-AF65-F5344CB8AC3E}">
        <p14:creationId xmlns:p14="http://schemas.microsoft.com/office/powerpoint/2010/main" val="176111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413-795F-7BB1-E116-719F6B864E23}"/>
              </a:ext>
            </a:extLst>
          </p:cNvPr>
          <p:cNvSpPr>
            <a:spLocks noGrp="1"/>
          </p:cNvSpPr>
          <p:nvPr>
            <p:ph type="ctrTitle"/>
          </p:nvPr>
        </p:nvSpPr>
        <p:spPr/>
        <p:txBody>
          <a:bodyPr>
            <a:normAutofit/>
          </a:bodyPr>
          <a:lstStyle/>
          <a:p>
            <a:r>
              <a:rPr lang="en-US" dirty="0"/>
              <a:t>PHYS204 </a:t>
            </a:r>
            <a:br>
              <a:rPr lang="en-US" dirty="0"/>
            </a:br>
            <a:r>
              <a:rPr lang="en-US" dirty="0"/>
              <a:t>Project Part 1</a:t>
            </a:r>
          </a:p>
        </p:txBody>
      </p:sp>
      <p:sp>
        <p:nvSpPr>
          <p:cNvPr id="3" name="Subtitle 2">
            <a:extLst>
              <a:ext uri="{FF2B5EF4-FFF2-40B4-BE49-F238E27FC236}">
                <a16:creationId xmlns:a16="http://schemas.microsoft.com/office/drawing/2014/main" id="{5BF193C8-3478-3CF0-412C-75A8D17DCEAF}"/>
              </a:ext>
            </a:extLst>
          </p:cNvPr>
          <p:cNvSpPr>
            <a:spLocks noGrp="1"/>
          </p:cNvSpPr>
          <p:nvPr>
            <p:ph type="subTitle" idx="1"/>
          </p:nvPr>
        </p:nvSpPr>
        <p:spPr>
          <a:xfrm>
            <a:off x="1524000" y="3602037"/>
            <a:ext cx="9144000" cy="2715635"/>
          </a:xfrm>
        </p:spPr>
        <p:txBody>
          <a:bodyPr/>
          <a:lstStyle/>
          <a:p>
            <a:r>
              <a:rPr lang="en-US" dirty="0"/>
              <a:t>Inventory of Parts and Software</a:t>
            </a:r>
          </a:p>
          <a:p>
            <a:endParaRPr lang="en-US" dirty="0"/>
          </a:p>
          <a:p>
            <a:endParaRPr lang="en-US" dirty="0"/>
          </a:p>
          <a:p>
            <a:endParaRPr lang="en-US" dirty="0"/>
          </a:p>
          <a:p>
            <a:pPr algn="r"/>
            <a:r>
              <a:rPr lang="en-US" dirty="0"/>
              <a:t>Branden Mata</a:t>
            </a:r>
          </a:p>
          <a:p>
            <a:endParaRPr lang="en-US" dirty="0"/>
          </a:p>
          <a:p>
            <a:endParaRPr lang="en-US" dirty="0"/>
          </a:p>
        </p:txBody>
      </p:sp>
    </p:spTree>
    <p:extLst>
      <p:ext uri="{BB962C8B-B14F-4D97-AF65-F5344CB8AC3E}">
        <p14:creationId xmlns:p14="http://schemas.microsoft.com/office/powerpoint/2010/main" val="280976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Excel Graph</a:t>
            </a:r>
            <a:br>
              <a:rPr lang="en-US" sz="3600" kern="1200">
                <a:solidFill>
                  <a:schemeClr val="tx1"/>
                </a:solidFill>
                <a:latin typeface="+mj-lt"/>
                <a:ea typeface="+mj-ea"/>
                <a:cs typeface="+mj-cs"/>
              </a:rPr>
            </a:br>
            <a:r>
              <a:rPr lang="en-US" sz="3600" kern="1200">
                <a:solidFill>
                  <a:schemeClr val="tx1"/>
                </a:solidFill>
                <a:latin typeface="+mj-lt"/>
                <a:ea typeface="+mj-ea"/>
                <a:cs typeface="+mj-cs"/>
              </a:rPr>
              <a:t>(Screenshot)</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1800" dirty="0"/>
              <a:t>Include Excel graph for a single trial of data plotted as a function of time.</a:t>
            </a:r>
          </a:p>
          <a:p>
            <a:pPr indent="-228600">
              <a:buFont typeface="Arial" panose="020B0604020202020204" pitchFamily="34" charset="0"/>
              <a:buChar char="•"/>
            </a:pPr>
            <a:r>
              <a:rPr lang="en-US" sz="1800" b="1" dirty="0"/>
              <a:t>Must include your name in the title of the graph.</a:t>
            </a:r>
          </a:p>
          <a:p>
            <a:pPr indent="-228600">
              <a:buFont typeface="Arial" panose="020B0604020202020204" pitchFamily="34" charset="0"/>
              <a:buChar char="•"/>
            </a:pPr>
            <a:endParaRPr lang="en-US" sz="1800" b="1"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p:txBody>
      </p:sp>
      <p:pic>
        <p:nvPicPr>
          <p:cNvPr id="7" name="Picture 6" descr="A graph showing a magnetic field strength&#10;&#10;Description automatically generated">
            <a:extLst>
              <a:ext uri="{FF2B5EF4-FFF2-40B4-BE49-F238E27FC236}">
                <a16:creationId xmlns:a16="http://schemas.microsoft.com/office/drawing/2014/main" id="{B2AB79D5-B65F-40B7-92E6-1E0702CF5B7D}"/>
              </a:ext>
            </a:extLst>
          </p:cNvPr>
          <p:cNvPicPr>
            <a:picLocks noChangeAspect="1"/>
          </p:cNvPicPr>
          <p:nvPr/>
        </p:nvPicPr>
        <p:blipFill>
          <a:blip r:embed="rId2"/>
          <a:stretch>
            <a:fillRect/>
          </a:stretch>
        </p:blipFill>
        <p:spPr>
          <a:xfrm>
            <a:off x="5696793" y="1457354"/>
            <a:ext cx="6184973" cy="3695522"/>
          </a:xfrm>
          <a:prstGeom prst="rect">
            <a:avLst/>
          </a:prstGeom>
        </p:spPr>
      </p:pic>
    </p:spTree>
    <p:extLst>
      <p:ext uri="{BB962C8B-B14F-4D97-AF65-F5344CB8AC3E}">
        <p14:creationId xmlns:p14="http://schemas.microsoft.com/office/powerpoint/2010/main" val="709238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298334"/>
            <a:ext cx="10515600" cy="549564"/>
          </a:xfrm>
        </p:spPr>
        <p:txBody>
          <a:bodyPr>
            <a:normAutofit fontScale="90000"/>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838200" y="1063740"/>
            <a:ext cx="10515600" cy="5495926"/>
          </a:xfrm>
        </p:spPr>
        <p:txBody>
          <a:bodyPr>
            <a:normAutofit/>
          </a:bodyPr>
          <a:lstStyle/>
          <a:p>
            <a:pPr lvl="0"/>
            <a:r>
              <a:rPr lang="en-US" dirty="0"/>
              <a:t>Briefly describe and explain the results.</a:t>
            </a:r>
          </a:p>
          <a:p>
            <a:pPr lvl="1"/>
            <a:r>
              <a:rPr lang="en-US" dirty="0"/>
              <a:t>Answer: </a:t>
            </a:r>
          </a:p>
          <a:p>
            <a:pPr marL="457200" lvl="1" indent="0">
              <a:buNone/>
            </a:pPr>
            <a:r>
              <a:rPr lang="en-US" dirty="0"/>
              <a:t>Without any magnetic field near the ESP32, the measurement was near 0.</a:t>
            </a:r>
          </a:p>
          <a:p>
            <a:pPr marL="457200" lvl="1" indent="0">
              <a:buNone/>
            </a:pPr>
            <a:r>
              <a:rPr lang="en-US" dirty="0"/>
              <a:t>When the magnet was brought close to the ESP32, the magnetic pole that was near increased was slowly pulled away then flipped over and brought close to the ESP32 again and decreased in value. The measurements from the sensor can increase or become negative depending on the magnetic pole facing the sensor.</a:t>
            </a:r>
          </a:p>
          <a:p>
            <a:pPr lvl="0"/>
            <a:r>
              <a:rPr lang="en-US" dirty="0"/>
              <a:t>Describe how the Hall sensor works. What are some applications for the Hall effect sensor? </a:t>
            </a:r>
          </a:p>
          <a:p>
            <a:pPr lvl="1"/>
            <a:r>
              <a:rPr lang="en-US" dirty="0"/>
              <a:t>Answer: </a:t>
            </a:r>
          </a:p>
          <a:p>
            <a:pPr marL="457200" lvl="1" indent="0">
              <a:buNone/>
            </a:pPr>
            <a:r>
              <a:rPr lang="en-US" dirty="0"/>
              <a:t>Hall sensor works by using a voltage regulator, a hall element and a high gain amplifier to measure proximity of magnetic field strength.</a:t>
            </a:r>
          </a:p>
          <a:p>
            <a:pPr marL="457200" lvl="1" indent="0">
              <a:buNone/>
            </a:pPr>
            <a:r>
              <a:rPr lang="en-US" dirty="0"/>
              <a:t>Some applications for the Hall effect sensor:</a:t>
            </a:r>
          </a:p>
          <a:p>
            <a:pPr lvl="1"/>
            <a:r>
              <a:rPr lang="en-US" dirty="0"/>
              <a:t>Wheel Speed Sensor – RPM	</a:t>
            </a:r>
          </a:p>
          <a:p>
            <a:pPr lvl="1"/>
            <a:r>
              <a:rPr lang="en-US" dirty="0"/>
              <a:t>Door open-closed sensor	</a:t>
            </a:r>
          </a:p>
          <a:p>
            <a:pPr lvl="1"/>
            <a:endParaRPr lang="en-US" dirty="0"/>
          </a:p>
          <a:p>
            <a:pPr lvl="1"/>
            <a:endParaRPr lang="en-US" dirty="0"/>
          </a:p>
        </p:txBody>
      </p:sp>
    </p:spTree>
    <p:extLst>
      <p:ext uri="{BB962C8B-B14F-4D97-AF65-F5344CB8AC3E}">
        <p14:creationId xmlns:p14="http://schemas.microsoft.com/office/powerpoint/2010/main" val="210248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a:xfrm>
            <a:off x="1790700" y="1400295"/>
            <a:ext cx="8610600" cy="1293028"/>
          </a:xfrm>
        </p:spPr>
        <p:txBody>
          <a:bodyPr/>
          <a:lstStyle/>
          <a:p>
            <a:r>
              <a:rPr lang="en-US" sz="6000" dirty="0"/>
              <a:t>Challenges</a:t>
            </a:r>
            <a:r>
              <a:rPr lang="en-US" dirty="0"/>
              <a:t>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a:xfrm>
            <a:off x="536863" y="3429000"/>
            <a:ext cx="10885516" cy="2352884"/>
          </a:xfrm>
        </p:spPr>
        <p:txBody>
          <a:bodyPr>
            <a:normAutofit/>
          </a:bodyPr>
          <a:lstStyle/>
          <a:p>
            <a:r>
              <a:rPr lang="en-US" sz="2400" dirty="0"/>
              <a:t>Analyzing the data from the Conservation of Energy of a Free-Falling Object project.</a:t>
            </a:r>
          </a:p>
          <a:p>
            <a:r>
              <a:rPr lang="en-US" sz="2400" dirty="0"/>
              <a:t>Drawing conclusions from the data on each project.</a:t>
            </a:r>
          </a:p>
        </p:txBody>
      </p:sp>
    </p:spTree>
    <p:extLst>
      <p:ext uri="{BB962C8B-B14F-4D97-AF65-F5344CB8AC3E}">
        <p14:creationId xmlns:p14="http://schemas.microsoft.com/office/powerpoint/2010/main" val="68783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normAutofit/>
          </a:bodyPr>
          <a:lstStyle/>
          <a:p>
            <a:r>
              <a:rPr lang="en-US" sz="6000"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a:xfrm>
            <a:off x="685800" y="2680854"/>
            <a:ext cx="10820400" cy="1496291"/>
          </a:xfrm>
        </p:spPr>
        <p:txBody>
          <a:bodyPr>
            <a:normAutofit/>
          </a:bodyPr>
          <a:lstStyle/>
          <a:p>
            <a:r>
              <a:rPr lang="en-US" sz="2400" dirty="0"/>
              <a:t>Analyze results of tests and experimentation utilizing mathematical and scientific methods, software, and or equipment.</a:t>
            </a:r>
          </a:p>
          <a:p>
            <a:r>
              <a:rPr lang="en-US" sz="2400" dirty="0"/>
              <a:t>Evaluate alternative solutions to problems.</a:t>
            </a:r>
          </a:p>
        </p:txBody>
      </p:sp>
    </p:spTree>
    <p:extLst>
      <p:ext uri="{BB962C8B-B14F-4D97-AF65-F5344CB8AC3E}">
        <p14:creationId xmlns:p14="http://schemas.microsoft.com/office/powerpoint/2010/main" val="413229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FF74-D9CA-CF30-8004-1CB8D8253A5B}"/>
              </a:ext>
            </a:extLst>
          </p:cNvPr>
          <p:cNvSpPr>
            <a:spLocks noGrp="1"/>
          </p:cNvSpPr>
          <p:nvPr>
            <p:ph type="title"/>
          </p:nvPr>
        </p:nvSpPr>
        <p:spPr/>
        <p:txBody>
          <a:bodyPr>
            <a:normAutofit/>
          </a:bodyPr>
          <a:lstStyle/>
          <a:p>
            <a:r>
              <a:rPr lang="en-US" sz="6000" dirty="0"/>
              <a:t>Conclusion</a:t>
            </a:r>
          </a:p>
        </p:txBody>
      </p:sp>
      <p:sp>
        <p:nvSpPr>
          <p:cNvPr id="3" name="Content Placeholder 2">
            <a:extLst>
              <a:ext uri="{FF2B5EF4-FFF2-40B4-BE49-F238E27FC236}">
                <a16:creationId xmlns:a16="http://schemas.microsoft.com/office/drawing/2014/main" id="{870CCE06-85F3-4F7C-9449-19F732DF2EBF}"/>
              </a:ext>
            </a:extLst>
          </p:cNvPr>
          <p:cNvSpPr>
            <a:spLocks noGrp="1"/>
          </p:cNvSpPr>
          <p:nvPr>
            <p:ph idx="1"/>
          </p:nvPr>
        </p:nvSpPr>
        <p:spPr>
          <a:xfrm>
            <a:off x="685800" y="2589414"/>
            <a:ext cx="10820400" cy="1679171"/>
          </a:xfrm>
        </p:spPr>
        <p:txBody>
          <a:bodyPr/>
          <a:lstStyle/>
          <a:p>
            <a:r>
              <a:rPr lang="en-US" sz="2800" dirty="0"/>
              <a:t>The best way to learn physics is to do physics. Not only does this teach the physical principles behind the workings of the universe, but also it helps solve complex logical problems.</a:t>
            </a:r>
          </a:p>
          <a:p>
            <a:endParaRPr lang="en-US" dirty="0"/>
          </a:p>
        </p:txBody>
      </p:sp>
    </p:spTree>
    <p:extLst>
      <p:ext uri="{BB962C8B-B14F-4D97-AF65-F5344CB8AC3E}">
        <p14:creationId xmlns:p14="http://schemas.microsoft.com/office/powerpoint/2010/main" val="67930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C6A8-24D3-ABC7-DB70-02599F89F300}"/>
              </a:ext>
            </a:extLst>
          </p:cNvPr>
          <p:cNvSpPr>
            <a:spLocks noGrp="1"/>
          </p:cNvSpPr>
          <p:nvPr>
            <p:ph type="title"/>
          </p:nvPr>
        </p:nvSpPr>
        <p:spPr/>
        <p:txBody>
          <a:bodyPr/>
          <a:lstStyle/>
          <a:p>
            <a:r>
              <a:rPr lang="en-US" dirty="0"/>
              <a:t>Ultrasonic Sensor HC-SR04</a:t>
            </a:r>
          </a:p>
        </p:txBody>
      </p:sp>
      <p:sp>
        <p:nvSpPr>
          <p:cNvPr id="3" name="Content Placeholder 2">
            <a:extLst>
              <a:ext uri="{FF2B5EF4-FFF2-40B4-BE49-F238E27FC236}">
                <a16:creationId xmlns:a16="http://schemas.microsoft.com/office/drawing/2014/main" id="{35A71B4A-3A30-9CE2-0120-CA772DD48AA1}"/>
              </a:ext>
            </a:extLst>
          </p:cNvPr>
          <p:cNvSpPr>
            <a:spLocks noGrp="1"/>
          </p:cNvSpPr>
          <p:nvPr>
            <p:ph idx="1"/>
          </p:nvPr>
        </p:nvSpPr>
        <p:spPr/>
        <p:txBody>
          <a:bodyPr>
            <a:normAutofit fontScale="92500" lnSpcReduction="20000"/>
          </a:bodyPr>
          <a:lstStyle/>
          <a:p>
            <a:r>
              <a:rPr lang="en-US" dirty="0"/>
              <a:t>Describe the working principles of ultrasonic sensors in detail.</a:t>
            </a:r>
          </a:p>
          <a:p>
            <a:pPr lvl="1"/>
            <a:r>
              <a:rPr lang="en-US" dirty="0"/>
              <a:t>Answer:</a:t>
            </a:r>
          </a:p>
          <a:p>
            <a:pPr marL="457200" lvl="1" indent="0">
              <a:buNone/>
            </a:pPr>
            <a:r>
              <a:rPr lang="en-US" sz="2600" dirty="0">
                <a:latin typeface="Times New Roman" panose="02020603050405020304" pitchFamily="18" charset="0"/>
                <a:cs typeface="Times New Roman" panose="02020603050405020304" pitchFamily="18" charset="0"/>
              </a:rPr>
              <a:t>	The ultrasonic sensor is an electronic device with two transducers that are used to detect an object within its range. The range of the sensor is from 3 cm to 3 m. When activated, one transducer sends a burst of ultrasounds by converting electric pulses into sound waves emitting them with frequency 40kHz above the human hearing threshold. The other transducer other listens for the echo of the ultrasounds to bounce off an obstacle and come back. The sensor measures the round-trip time between the outburst of ultrasound and the reception of the echo. With the known round-trip times and speed of sound, the ultrasonic device can measure the distance that the sound traveled. The ultrasonic sensor in my IoT kit has four pins. The </a:t>
            </a:r>
            <a:r>
              <a:rPr lang="en-US" sz="2600" dirty="0" err="1">
                <a:latin typeface="Times New Roman" panose="02020603050405020304" pitchFamily="18" charset="0"/>
                <a:cs typeface="Times New Roman" panose="02020603050405020304" pitchFamily="18" charset="0"/>
              </a:rPr>
              <a:t>Vcc</a:t>
            </a:r>
            <a:r>
              <a:rPr lang="en-US" sz="2600" dirty="0">
                <a:latin typeface="Times New Roman" panose="02020603050405020304" pitchFamily="18" charset="0"/>
                <a:cs typeface="Times New Roman" panose="02020603050405020304" pitchFamily="18" charset="0"/>
              </a:rPr>
              <a:t> pin is the operating voltage pin and the GND pin is the ground pin. The Trig pin is used to trigger the outgoing ultrasonic burst and the Echo pin is used to detect the returning echo from a nearby obstacle.</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33275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250E-5F70-310A-3E55-3EFDD73547A2}"/>
              </a:ext>
            </a:extLst>
          </p:cNvPr>
          <p:cNvSpPr>
            <a:spLocks noGrp="1"/>
          </p:cNvSpPr>
          <p:nvPr>
            <p:ph type="title"/>
          </p:nvPr>
        </p:nvSpPr>
        <p:spPr/>
        <p:txBody>
          <a:bodyPr/>
          <a:lstStyle/>
          <a:p>
            <a:r>
              <a:rPr lang="en-US" dirty="0"/>
              <a:t>Rotary Encoder KY-040</a:t>
            </a:r>
          </a:p>
        </p:txBody>
      </p:sp>
      <p:sp>
        <p:nvSpPr>
          <p:cNvPr id="3" name="Content Placeholder 2">
            <a:extLst>
              <a:ext uri="{FF2B5EF4-FFF2-40B4-BE49-F238E27FC236}">
                <a16:creationId xmlns:a16="http://schemas.microsoft.com/office/drawing/2014/main" id="{61177D67-D62C-4343-D6CB-3C137E66CFA1}"/>
              </a:ext>
            </a:extLst>
          </p:cNvPr>
          <p:cNvSpPr>
            <a:spLocks noGrp="1"/>
          </p:cNvSpPr>
          <p:nvPr>
            <p:ph idx="1"/>
          </p:nvPr>
        </p:nvSpPr>
        <p:spPr/>
        <p:txBody>
          <a:bodyPr>
            <a:normAutofit/>
          </a:bodyPr>
          <a:lstStyle/>
          <a:p>
            <a:r>
              <a:rPr lang="en-US" dirty="0"/>
              <a:t>Describe the working principles of rotary encoders in detail.</a:t>
            </a:r>
          </a:p>
          <a:p>
            <a:pPr lvl="1"/>
            <a:r>
              <a:rPr lang="en-US" dirty="0"/>
              <a:t>Answer: </a:t>
            </a:r>
          </a:p>
          <a:p>
            <a:pPr marL="457200" lvl="1" indent="0">
              <a:buNone/>
            </a:pPr>
            <a:r>
              <a:rPr lang="en-US" dirty="0">
                <a:latin typeface="Times New Roman" panose="02020603050405020304" pitchFamily="18" charset="0"/>
                <a:cs typeface="Times New Roman" panose="02020603050405020304" pitchFamily="18" charset="0"/>
              </a:rPr>
              <a:t>	The rotary encoder is an electro-mechanical device that generates an electrical signal according to rotational movement. There are many different types of rotary encoders but the one in my IoT kit is an incremental rotary encoder with five pins that generates a series of square wave pulses. The encoder has a disk with evenly spaced contact zones that are connected to the common pin SW (switch) and two other separate contact pins CLK (clock) and DT (data). As the disk rotates, pins CLK and DT will make on and off contact the common SW pin and two square wave output signals will be generated accordingly. The + pin is the operating voltage pin and the GND pin is the ground pin. If the encoder rotates clockwise, then CLK square wave will lead and if the encoder rotates counter-clockwise then DT square wave will lead.</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8562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2C34-FDF3-23B9-BFAA-DD1E5A9DF85A}"/>
              </a:ext>
            </a:extLst>
          </p:cNvPr>
          <p:cNvSpPr>
            <a:spLocks noGrp="1"/>
          </p:cNvSpPr>
          <p:nvPr>
            <p:ph type="title"/>
          </p:nvPr>
        </p:nvSpPr>
        <p:spPr/>
        <p:txBody>
          <a:bodyPr/>
          <a:lstStyle/>
          <a:p>
            <a:r>
              <a:rPr lang="en-US" dirty="0"/>
              <a:t>Hall Effect Sensor in ESP32</a:t>
            </a:r>
          </a:p>
        </p:txBody>
      </p:sp>
      <p:sp>
        <p:nvSpPr>
          <p:cNvPr id="3" name="Content Placeholder 2">
            <a:extLst>
              <a:ext uri="{FF2B5EF4-FFF2-40B4-BE49-F238E27FC236}">
                <a16:creationId xmlns:a16="http://schemas.microsoft.com/office/drawing/2014/main" id="{3315AB7C-723C-030A-A71C-2814C7235083}"/>
              </a:ext>
            </a:extLst>
          </p:cNvPr>
          <p:cNvSpPr>
            <a:spLocks noGrp="1"/>
          </p:cNvSpPr>
          <p:nvPr>
            <p:ph idx="1"/>
          </p:nvPr>
        </p:nvSpPr>
        <p:spPr/>
        <p:txBody>
          <a:bodyPr/>
          <a:lstStyle/>
          <a:p>
            <a:r>
              <a:rPr lang="en-US" dirty="0"/>
              <a:t>Describe the working principles of the Hall Effect Sensor in detail.</a:t>
            </a:r>
          </a:p>
          <a:p>
            <a:pPr lvl="1"/>
            <a:r>
              <a:rPr lang="en-US" dirty="0"/>
              <a:t>Answer: </a:t>
            </a:r>
          </a:p>
          <a:p>
            <a:pPr marL="457200" lvl="1" indent="0">
              <a:buNone/>
            </a:pPr>
            <a:r>
              <a:rPr lang="en-US" dirty="0"/>
              <a:t>	</a:t>
            </a:r>
            <a:r>
              <a:rPr lang="en-US" dirty="0">
                <a:latin typeface="Times New Roman" panose="02020603050405020304" pitchFamily="18" charset="0"/>
                <a:cs typeface="Times New Roman" panose="02020603050405020304" pitchFamily="18" charset="0"/>
              </a:rPr>
              <a:t>The ESP32 is a microcontroller that will be used to gather data for the final experiment in our course project. Under the metal lid of the ESP32, there is a Hall effect sensor. A hall effect sensor can detect variations in the magnetic field in its surroundings. The greater the magnetic field, the greater the sensor’s output voltage. The measurements from the sensor can increase or become negative depending on the magnet pole facing the sensor.</a:t>
            </a:r>
          </a:p>
          <a:p>
            <a:pPr lvl="1"/>
            <a:endParaRPr lang="en-US"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05326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2C34-FDF3-23B9-BFAA-DD1E5A9DF85A}"/>
              </a:ext>
            </a:extLst>
          </p:cNvPr>
          <p:cNvSpPr>
            <a:spLocks noGrp="1"/>
          </p:cNvSpPr>
          <p:nvPr>
            <p:ph type="title"/>
          </p:nvPr>
        </p:nvSpPr>
        <p:spPr/>
        <p:txBody>
          <a:bodyPr/>
          <a:lstStyle/>
          <a:p>
            <a:r>
              <a:rPr lang="en-US" dirty="0"/>
              <a:t>Screenshots</a:t>
            </a:r>
          </a:p>
        </p:txBody>
      </p:sp>
      <p:sp>
        <p:nvSpPr>
          <p:cNvPr id="3" name="Content Placeholder 2">
            <a:extLst>
              <a:ext uri="{FF2B5EF4-FFF2-40B4-BE49-F238E27FC236}">
                <a16:creationId xmlns:a16="http://schemas.microsoft.com/office/drawing/2014/main" id="{3315AB7C-723C-030A-A71C-2814C7235083}"/>
              </a:ext>
            </a:extLst>
          </p:cNvPr>
          <p:cNvSpPr>
            <a:spLocks noGrp="1"/>
          </p:cNvSpPr>
          <p:nvPr>
            <p:ph idx="1"/>
          </p:nvPr>
        </p:nvSpPr>
        <p:spPr/>
        <p:txBody>
          <a:bodyPr>
            <a:normAutofit/>
          </a:bodyPr>
          <a:lstStyle/>
          <a:p>
            <a:r>
              <a:rPr lang="en-US" dirty="0"/>
              <a:t>What tool will you used to take screenshots?  How does it work?</a:t>
            </a:r>
          </a:p>
          <a:p>
            <a:pPr marL="457200" lvl="1" indent="0">
              <a:buNone/>
            </a:pPr>
            <a:r>
              <a:rPr lang="en-US" dirty="0">
                <a:latin typeface="Times New Roman" panose="02020603050405020304" pitchFamily="18" charset="0"/>
                <a:cs typeface="Times New Roman" panose="02020603050405020304" pitchFamily="18" charset="0"/>
              </a:rPr>
              <a:t>	I will be using the Snipping Tool to take custom screenshots. It works by searching for the Snipping Tool in the Cortana search and then pinning the Snipping Tool to my taskbar for quick access. When I open Snipping Tool, click New, and my screen will dim. I can drag my mouse to select a portion of the screen to capture. The screenshot will then appear in the Snipping Tool window. When I am done, I click "File" and then click "Save As“ to save the completed screenshot to my computer. I can also click the copy button in the Snipping Tool window (shown below) to copy the image to my clipboard.</a:t>
            </a:r>
          </a:p>
          <a:p>
            <a:pPr marL="0" indent="0">
              <a:buNone/>
            </a:pPr>
            <a:endParaRPr lang="en-US" dirty="0"/>
          </a:p>
          <a:p>
            <a:endParaRPr lang="en-US" dirty="0"/>
          </a:p>
        </p:txBody>
      </p:sp>
    </p:spTree>
    <p:extLst>
      <p:ext uri="{BB962C8B-B14F-4D97-AF65-F5344CB8AC3E}">
        <p14:creationId xmlns:p14="http://schemas.microsoft.com/office/powerpoint/2010/main" val="93185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28990" y="440871"/>
            <a:ext cx="3057159" cy="1600200"/>
          </a:xfrm>
        </p:spPr>
        <p:txBody>
          <a:bodyPr>
            <a:normAutofit/>
          </a:bodyPr>
          <a:lstStyle/>
          <a:p>
            <a:r>
              <a:rPr lang="en-US" sz="4400" dirty="0"/>
              <a:t>Required Software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1295" y="2344283"/>
            <a:ext cx="2252547" cy="3811588"/>
          </a:xfrm>
        </p:spPr>
        <p:txBody>
          <a:bodyPr/>
          <a:lstStyle/>
          <a:p>
            <a:pPr lvl="0"/>
            <a:r>
              <a:rPr lang="en-US" dirty="0"/>
              <a:t>Screenshot of Microsoft Excel installed and running on your computer</a:t>
            </a:r>
          </a:p>
          <a:p>
            <a:pPr lvl="0"/>
            <a:endParaRPr lang="en-US" dirty="0"/>
          </a:p>
        </p:txBody>
      </p:sp>
      <p:pic>
        <p:nvPicPr>
          <p:cNvPr id="4" name="Picture 3">
            <a:extLst>
              <a:ext uri="{FF2B5EF4-FFF2-40B4-BE49-F238E27FC236}">
                <a16:creationId xmlns:a16="http://schemas.microsoft.com/office/drawing/2014/main" id="{EDAB419A-547A-11E1-022D-8BEFB3FAD39C}"/>
              </a:ext>
            </a:extLst>
          </p:cNvPr>
          <p:cNvPicPr>
            <a:picLocks noChangeAspect="1"/>
          </p:cNvPicPr>
          <p:nvPr/>
        </p:nvPicPr>
        <p:blipFill>
          <a:blip r:embed="rId2"/>
          <a:stretch>
            <a:fillRect/>
          </a:stretch>
        </p:blipFill>
        <p:spPr>
          <a:xfrm>
            <a:off x="3889861" y="1583871"/>
            <a:ext cx="8077256" cy="4285117"/>
          </a:xfrm>
          <a:prstGeom prst="rect">
            <a:avLst/>
          </a:prstGeom>
        </p:spPr>
      </p:pic>
    </p:spTree>
    <p:extLst>
      <p:ext uri="{BB962C8B-B14F-4D97-AF65-F5344CB8AC3E}">
        <p14:creationId xmlns:p14="http://schemas.microsoft.com/office/powerpoint/2010/main" val="344085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1122363"/>
            <a:ext cx="9144000" cy="2133599"/>
          </a:xfrm>
        </p:spPr>
        <p:txBody>
          <a:bodyPr/>
          <a:lstStyle/>
          <a:p>
            <a:r>
              <a:rPr lang="en-US" dirty="0"/>
              <a:t>PHYS204</a:t>
            </a:r>
            <a:br>
              <a:rPr lang="en-US" dirty="0"/>
            </a:br>
            <a:r>
              <a:rPr lang="en-US" dirty="0"/>
              <a:t>Project Part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02038"/>
            <a:ext cx="9144000" cy="2832630"/>
          </a:xfrm>
        </p:spPr>
        <p:txBody>
          <a:bodyPr/>
          <a:lstStyle/>
          <a:p>
            <a:r>
              <a:rPr lang="en-US" dirty="0"/>
              <a:t>Precision of the Ultrasonic Sensor</a:t>
            </a:r>
          </a:p>
          <a:p>
            <a:endParaRPr lang="en-US" dirty="0"/>
          </a:p>
          <a:p>
            <a:endParaRPr lang="en-US" dirty="0"/>
          </a:p>
          <a:p>
            <a:endParaRPr lang="en-US" dirty="0"/>
          </a:p>
          <a:p>
            <a:endParaRPr lang="en-US" dirty="0"/>
          </a:p>
          <a:p>
            <a:pPr algn="r"/>
            <a:r>
              <a:rPr lang="en-US" dirty="0"/>
              <a:t>Branden Mata</a:t>
            </a:r>
          </a:p>
        </p:txBody>
      </p:sp>
    </p:spTree>
    <p:extLst>
      <p:ext uri="{BB962C8B-B14F-4D97-AF65-F5344CB8AC3E}">
        <p14:creationId xmlns:p14="http://schemas.microsoft.com/office/powerpoint/2010/main" val="737525519"/>
      </p:ext>
    </p:extLst>
  </p:cSld>
  <p:clrMapOvr>
    <a:masterClrMapping/>
  </p:clrMapOvr>
</p:sld>
</file>

<file path=ppt/theme/theme1.xml><?xml version="1.0" encoding="utf-8"?>
<a:theme xmlns:a="http://schemas.openxmlformats.org/drawingml/2006/main" name="Vapor Trai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1313</TotalTime>
  <Words>2211</Words>
  <Application>Microsoft Office PowerPoint</Application>
  <PresentationFormat>Widescreen</PresentationFormat>
  <Paragraphs>306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Cambria Math</vt:lpstr>
      <vt:lpstr>Century Gothic</vt:lpstr>
      <vt:lpstr>Liberation Serif</vt:lpstr>
      <vt:lpstr>Times New Roman</vt:lpstr>
      <vt:lpstr>Vapor Trail</vt:lpstr>
      <vt:lpstr>PHYS204  Final Course Project </vt:lpstr>
      <vt:lpstr>Introduction</vt:lpstr>
      <vt:lpstr>PHYS204  Project Part 1</vt:lpstr>
      <vt:lpstr>Ultrasonic Sensor HC-SR04</vt:lpstr>
      <vt:lpstr>Rotary Encoder KY-040</vt:lpstr>
      <vt:lpstr>Hall Effect Sensor in ESP32</vt:lpstr>
      <vt:lpstr>Screenshots</vt:lpstr>
      <vt:lpstr>Required Software</vt:lpstr>
      <vt:lpstr>PHYS204 Project Part 2</vt:lpstr>
      <vt:lpstr>Data Collection</vt:lpstr>
      <vt:lpstr>Data Analysis</vt:lpstr>
      <vt:lpstr>Conclusions</vt:lpstr>
      <vt:lpstr>PHYS204  Project Part 3</vt:lpstr>
      <vt:lpstr>Excel Table  (Screenshot)</vt:lpstr>
      <vt:lpstr>Excel Graph (Screenshot)</vt:lpstr>
      <vt:lpstr>Data Collection</vt:lpstr>
      <vt:lpstr>Data Analysis</vt:lpstr>
      <vt:lpstr>Conclusions</vt:lpstr>
      <vt:lpstr>PHYS204 Project Part 4</vt:lpstr>
      <vt:lpstr>Excel Table (Screenshot)</vt:lpstr>
      <vt:lpstr>Excel Graph (Screenshot)</vt:lpstr>
      <vt:lpstr>Data Analysis </vt:lpstr>
      <vt:lpstr>Conclusions</vt:lpstr>
      <vt:lpstr>Conclusions</vt:lpstr>
      <vt:lpstr>PHYS204 Project Part 5</vt:lpstr>
      <vt:lpstr>Data Collection</vt:lpstr>
      <vt:lpstr>Data Analysis</vt:lpstr>
      <vt:lpstr>Conclusions</vt:lpstr>
      <vt:lpstr>PHYS204 Project Part 6</vt:lpstr>
      <vt:lpstr>Excel Graph (Screenshot)</vt:lpstr>
      <vt:lpstr>Conclusions</vt:lpstr>
      <vt:lpstr>Challenges </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dc:title>
  <dc:creator>Marmorstein, Aaron</dc:creator>
  <cp:lastModifiedBy>Mata, Branden</cp:lastModifiedBy>
  <cp:revision>38</cp:revision>
  <dcterms:created xsi:type="dcterms:W3CDTF">2022-05-26T18:48:27Z</dcterms:created>
  <dcterms:modified xsi:type="dcterms:W3CDTF">2024-10-23T19:11:48Z</dcterms:modified>
</cp:coreProperties>
</file>