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72" r:id="rId4"/>
    <p:sldId id="262" r:id="rId5"/>
    <p:sldId id="263" r:id="rId6"/>
    <p:sldId id="273" r:id="rId7"/>
    <p:sldId id="264" r:id="rId8"/>
    <p:sldId id="265" r:id="rId9"/>
    <p:sldId id="277" r:id="rId10"/>
    <p:sldId id="276" r:id="rId11"/>
    <p:sldId id="274" r:id="rId12"/>
    <p:sldId id="266" r:id="rId13"/>
    <p:sldId id="267" r:id="rId14"/>
    <p:sldId id="275" r:id="rId15"/>
    <p:sldId id="268" r:id="rId16"/>
    <p:sldId id="269" r:id="rId17"/>
    <p:sldId id="270" r:id="rId18"/>
    <p:sldId id="271" r:id="rId19"/>
    <p:sldId id="258" r:id="rId20"/>
    <p:sldId id="259" r:id="rId21"/>
    <p:sldId id="260" r:id="rId22"/>
    <p:sldId id="26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2" d="100"/>
          <a:sy n="82" d="100"/>
        </p:scale>
        <p:origin x="49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2/19/2024</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278227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2/19/2024</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239395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2/19/2024</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552291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2/19/2024</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598284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2/19/2024</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168714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2/19/2024</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645268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2/19/2024</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9380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2/19/2024</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85402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2/19/2024</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607106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2/19/2024</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4022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2/19/2024</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169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2/19/2024</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49595507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62" r:id="rId4"/>
    <p:sldLayoutId id="2147483663" r:id="rId5"/>
    <p:sldLayoutId id="2147483668" r:id="rId6"/>
    <p:sldLayoutId id="2147483664" r:id="rId7"/>
    <p:sldLayoutId id="2147483665" r:id="rId8"/>
    <p:sldLayoutId id="2147483666" r:id="rId9"/>
    <p:sldLayoutId id="2147483667" r:id="rId10"/>
    <p:sldLayoutId id="2147483669"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file:///C:\Users\fkngf\Documents\BYOD%20Security%20Policy%20Template_MATA.docx"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ircular pattern with dots and lines&#10;&#10;Description automatically generated">
            <a:extLst>
              <a:ext uri="{FF2B5EF4-FFF2-40B4-BE49-F238E27FC236}">
                <a16:creationId xmlns:a16="http://schemas.microsoft.com/office/drawing/2014/main" id="{ECD69137-234C-9CE6-EC60-304A0C664C9C}"/>
              </a:ext>
            </a:extLst>
          </p:cNvPr>
          <p:cNvPicPr>
            <a:picLocks noChangeAspect="1"/>
          </p:cNvPicPr>
          <p:nvPr/>
        </p:nvPicPr>
        <p:blipFill rotWithShape="1">
          <a:blip r:embed="rId2"/>
          <a:srcRect b="6250"/>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52F9B1C2-7D20-4F91-A660-197C98B9A3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39445"/>
            <a:ext cx="6114985" cy="2298326"/>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87B4E8-CC0A-B01D-8761-5C3213D5B1EA}"/>
              </a:ext>
            </a:extLst>
          </p:cNvPr>
          <p:cNvSpPr>
            <a:spLocks noGrp="1"/>
          </p:cNvSpPr>
          <p:nvPr>
            <p:ph type="ctrTitle"/>
          </p:nvPr>
        </p:nvSpPr>
        <p:spPr>
          <a:xfrm>
            <a:off x="960119" y="2100845"/>
            <a:ext cx="4670234" cy="1975527"/>
          </a:xfrm>
        </p:spPr>
        <p:txBody>
          <a:bodyPr anchor="ctr">
            <a:normAutofit/>
          </a:bodyPr>
          <a:lstStyle/>
          <a:p>
            <a:pPr algn="l"/>
            <a:r>
              <a:rPr lang="en-US" sz="5600" dirty="0"/>
              <a:t>SEC 285 </a:t>
            </a:r>
            <a:br>
              <a:rPr lang="en-US" sz="5600" dirty="0"/>
            </a:br>
            <a:r>
              <a:rPr lang="en-US" sz="5600" dirty="0"/>
              <a:t>Final Project</a:t>
            </a:r>
          </a:p>
        </p:txBody>
      </p:sp>
      <p:sp>
        <p:nvSpPr>
          <p:cNvPr id="13" name="Rectangle 12">
            <a:extLst>
              <a:ext uri="{FF2B5EF4-FFF2-40B4-BE49-F238E27FC236}">
                <a16:creationId xmlns:a16="http://schemas.microsoft.com/office/drawing/2014/main" id="{A89C4E6E-ECA4-40E5-A54E-13E92B678E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237771"/>
            <a:ext cx="6114982" cy="809351"/>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677C0D13-C2A6-0AD3-3E6F-B9E4C8AD40CF}"/>
              </a:ext>
            </a:extLst>
          </p:cNvPr>
          <p:cNvSpPr>
            <a:spLocks noGrp="1"/>
          </p:cNvSpPr>
          <p:nvPr>
            <p:ph type="subTitle" idx="1"/>
          </p:nvPr>
        </p:nvSpPr>
        <p:spPr>
          <a:xfrm>
            <a:off x="960119" y="4372379"/>
            <a:ext cx="4670233" cy="540135"/>
          </a:xfrm>
        </p:spPr>
        <p:txBody>
          <a:bodyPr anchor="ctr">
            <a:normAutofit/>
          </a:bodyPr>
          <a:lstStyle/>
          <a:p>
            <a:pPr algn="l">
              <a:lnSpc>
                <a:spcPct val="91000"/>
              </a:lnSpc>
            </a:pPr>
            <a:r>
              <a:rPr lang="en-US" sz="1800" dirty="0"/>
              <a:t>			Branden Mata</a:t>
            </a:r>
          </a:p>
        </p:txBody>
      </p:sp>
    </p:spTree>
    <p:extLst>
      <p:ext uri="{BB962C8B-B14F-4D97-AF65-F5344CB8AC3E}">
        <p14:creationId xmlns:p14="http://schemas.microsoft.com/office/powerpoint/2010/main" val="8154617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1B82BEAF-DE94-0205-33EB-0BC0388013AB}"/>
              </a:ext>
            </a:extLst>
          </p:cNvPr>
          <p:cNvGraphicFramePr>
            <a:graphicFrameLocks noChangeAspect="1"/>
          </p:cNvGraphicFramePr>
          <p:nvPr>
            <p:extLst>
              <p:ext uri="{D42A27DB-BD31-4B8C-83A1-F6EECF244321}">
                <p14:modId xmlns:p14="http://schemas.microsoft.com/office/powerpoint/2010/main" val="4078247340"/>
              </p:ext>
            </p:extLst>
          </p:nvPr>
        </p:nvGraphicFramePr>
        <p:xfrm>
          <a:off x="5291233" y="3429000"/>
          <a:ext cx="1609532" cy="1394370"/>
        </p:xfrm>
        <a:graphic>
          <a:graphicData uri="http://schemas.openxmlformats.org/presentationml/2006/ole">
            <mc:AlternateContent xmlns:mc="http://schemas.openxmlformats.org/markup-compatibility/2006">
              <mc:Choice xmlns:v="urn:schemas-microsoft-com:vml" Requires="v">
                <p:oleObj name="Document" showAsIcon="1" r:id="rId2" imgW="914400" imgH="792360" progId="Word.Document.12">
                  <p:link updateAutomatic="1"/>
                </p:oleObj>
              </mc:Choice>
              <mc:Fallback>
                <p:oleObj name="Document" showAsIcon="1" r:id="rId2" imgW="914400" imgH="792360" progId="Word.Document.12">
                  <p:link updateAutomatic="1"/>
                  <p:pic>
                    <p:nvPicPr>
                      <p:cNvPr id="0" name=""/>
                      <p:cNvPicPr/>
                      <p:nvPr/>
                    </p:nvPicPr>
                    <p:blipFill>
                      <a:blip r:embed="rId3"/>
                      <a:stretch>
                        <a:fillRect/>
                      </a:stretch>
                    </p:blipFill>
                    <p:spPr>
                      <a:xfrm>
                        <a:off x="5291233" y="3429000"/>
                        <a:ext cx="1609532" cy="139437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EA949C73-4A9F-DBC3-9505-8CD8296F5B30}"/>
              </a:ext>
            </a:extLst>
          </p:cNvPr>
          <p:cNvSpPr txBox="1"/>
          <p:nvPr/>
        </p:nvSpPr>
        <p:spPr>
          <a:xfrm>
            <a:off x="3712027" y="2304661"/>
            <a:ext cx="4767943" cy="646331"/>
          </a:xfrm>
          <a:prstGeom prst="rect">
            <a:avLst/>
          </a:prstGeom>
          <a:noFill/>
        </p:spPr>
        <p:txBody>
          <a:bodyPr wrap="square" rtlCol="0">
            <a:spAutoFit/>
          </a:bodyPr>
          <a:lstStyle/>
          <a:p>
            <a:pPr algn="ctr"/>
            <a:r>
              <a:rPr lang="en-US" dirty="0"/>
              <a:t>Double-click on the file below to open the</a:t>
            </a:r>
          </a:p>
          <a:p>
            <a:pPr algn="ctr"/>
            <a:r>
              <a:rPr lang="en-US" dirty="0"/>
              <a:t>Bring Your Own Device (BYOD) Security Policy</a:t>
            </a:r>
          </a:p>
        </p:txBody>
      </p:sp>
    </p:spTree>
    <p:extLst>
      <p:ext uri="{BB962C8B-B14F-4D97-AF65-F5344CB8AC3E}">
        <p14:creationId xmlns:p14="http://schemas.microsoft.com/office/powerpoint/2010/main" val="6223839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fingerprint in black and white">
            <a:extLst>
              <a:ext uri="{FF2B5EF4-FFF2-40B4-BE49-F238E27FC236}">
                <a16:creationId xmlns:a16="http://schemas.microsoft.com/office/drawing/2014/main" id="{9465C6A9-148B-067A-730A-D440921964CE}"/>
              </a:ext>
            </a:extLst>
          </p:cNvPr>
          <p:cNvPicPr>
            <a:picLocks noChangeAspect="1"/>
          </p:cNvPicPr>
          <p:nvPr/>
        </p:nvPicPr>
        <p:blipFill rotWithShape="1">
          <a:blip r:embed="rId2"/>
          <a:srcRect t="7431" b="8300"/>
          <a:stretch/>
        </p:blipFill>
        <p:spPr>
          <a:xfrm>
            <a:off x="20" y="10"/>
            <a:ext cx="12191980" cy="6857990"/>
          </a:xfrm>
          <a:prstGeom prst="rect">
            <a:avLst/>
          </a:prstGeom>
        </p:spPr>
      </p:pic>
      <p:sp>
        <p:nvSpPr>
          <p:cNvPr id="17" name="Rectangle 16">
            <a:extLst>
              <a:ext uri="{FF2B5EF4-FFF2-40B4-BE49-F238E27FC236}">
                <a16:creationId xmlns:a16="http://schemas.microsoft.com/office/drawing/2014/main" id="{5816E978-1809-4EE5-9DFC-90ECA301A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9D4935-B4FB-92F2-B08F-07A0FB103BDE}"/>
              </a:ext>
            </a:extLst>
          </p:cNvPr>
          <p:cNvSpPr>
            <a:spLocks noGrp="1"/>
          </p:cNvSpPr>
          <p:nvPr>
            <p:ph type="title"/>
          </p:nvPr>
        </p:nvSpPr>
        <p:spPr>
          <a:xfrm>
            <a:off x="960120" y="3681454"/>
            <a:ext cx="10268712" cy="1550896"/>
          </a:xfrm>
        </p:spPr>
        <p:txBody>
          <a:bodyPr vert="horz" lIns="91440" tIns="45720" rIns="91440" bIns="45720" rtlCol="0" anchor="b">
            <a:normAutofit/>
          </a:bodyPr>
          <a:lstStyle/>
          <a:p>
            <a:pPr algn="ctr"/>
            <a:r>
              <a:rPr lang="en-US" sz="4800">
                <a:solidFill>
                  <a:srgbClr val="FFFFFF"/>
                </a:solidFill>
              </a:rPr>
              <a:t>Multifactor Authentication (MFA)</a:t>
            </a:r>
          </a:p>
        </p:txBody>
      </p:sp>
    </p:spTree>
    <p:extLst>
      <p:ext uri="{BB962C8B-B14F-4D97-AF65-F5344CB8AC3E}">
        <p14:creationId xmlns:p14="http://schemas.microsoft.com/office/powerpoint/2010/main" val="41491966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308810" y="288758"/>
            <a:ext cx="3412958" cy="1865357"/>
          </a:xfrm>
        </p:spPr>
        <p:txBody>
          <a:bodyPr>
            <a:noAutofit/>
          </a:bodyPr>
          <a:lstStyle/>
          <a:p>
            <a:r>
              <a:rPr lang="en-US" sz="3600" dirty="0"/>
              <a:t>Common-auth Configuration File</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308809" y="2598821"/>
            <a:ext cx="3176337" cy="3284621"/>
          </a:xfrm>
        </p:spPr>
        <p:txBody>
          <a:bodyPr>
            <a:noAutofit/>
          </a:bodyPr>
          <a:lstStyle/>
          <a:p>
            <a:r>
              <a:rPr lang="en-US" sz="2000" dirty="0"/>
              <a:t>This screenshot should show the entry that indicates the use of the Google Authenticator module. </a:t>
            </a:r>
          </a:p>
        </p:txBody>
      </p:sp>
      <p:pic>
        <p:nvPicPr>
          <p:cNvPr id="4" name="Picture 3" descr="A screenshot of a computer">
            <a:extLst>
              <a:ext uri="{FF2B5EF4-FFF2-40B4-BE49-F238E27FC236}">
                <a16:creationId xmlns:a16="http://schemas.microsoft.com/office/drawing/2014/main" id="{2F235258-623D-411E-2036-B03CC1D768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4537" y="712877"/>
            <a:ext cx="7315200" cy="5432245"/>
          </a:xfrm>
          <a:prstGeom prst="rect">
            <a:avLst/>
          </a:prstGeom>
        </p:spPr>
      </p:pic>
    </p:spTree>
    <p:extLst>
      <p:ext uri="{BB962C8B-B14F-4D97-AF65-F5344CB8AC3E}">
        <p14:creationId xmlns:p14="http://schemas.microsoft.com/office/powerpoint/2010/main" val="2668881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457201" y="176464"/>
            <a:ext cx="2863514" cy="1909010"/>
          </a:xfrm>
        </p:spPr>
        <p:txBody>
          <a:bodyPr>
            <a:noAutofit/>
          </a:bodyPr>
          <a:lstStyle/>
          <a:p>
            <a:r>
              <a:rPr lang="en-US" sz="4800" dirty="0"/>
              <a:t>MFA Logon Screen</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457201" y="2247900"/>
            <a:ext cx="2863515" cy="2757238"/>
          </a:xfrm>
        </p:spPr>
        <p:txBody>
          <a:bodyPr>
            <a:noAutofit/>
          </a:bodyPr>
          <a:lstStyle/>
          <a:p>
            <a:r>
              <a:rPr lang="en-US" sz="2000" dirty="0"/>
              <a:t>This screenshot should show the logon screen where a verification code is required</a:t>
            </a:r>
            <a:r>
              <a:rPr lang="en-US" sz="1600" dirty="0"/>
              <a:t>.</a:t>
            </a:r>
          </a:p>
        </p:txBody>
      </p:sp>
      <p:pic>
        <p:nvPicPr>
          <p:cNvPr id="4" name="Picture 3" descr="A screenshot of a computer&#10;&#10;Description automatically generated">
            <a:extLst>
              <a:ext uri="{FF2B5EF4-FFF2-40B4-BE49-F238E27FC236}">
                <a16:creationId xmlns:a16="http://schemas.microsoft.com/office/drawing/2014/main" id="{58FA1420-F68D-1AC1-9439-AD65C0EFC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1768" y="313001"/>
            <a:ext cx="7650313" cy="6353229"/>
          </a:xfrm>
          <a:prstGeom prst="rect">
            <a:avLst/>
          </a:prstGeom>
        </p:spPr>
      </p:pic>
    </p:spTree>
    <p:extLst>
      <p:ext uri="{BB962C8B-B14F-4D97-AF65-F5344CB8AC3E}">
        <p14:creationId xmlns:p14="http://schemas.microsoft.com/office/powerpoint/2010/main" val="3127406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olorful background with dots and shapes&#10;&#10;Description automatically generated">
            <a:extLst>
              <a:ext uri="{FF2B5EF4-FFF2-40B4-BE49-F238E27FC236}">
                <a16:creationId xmlns:a16="http://schemas.microsoft.com/office/drawing/2014/main" id="{93C82329-3BF9-DE17-42BD-9BE4BB471A59}"/>
              </a:ext>
            </a:extLst>
          </p:cNvPr>
          <p:cNvPicPr>
            <a:picLocks noChangeAspect="1"/>
          </p:cNvPicPr>
          <p:nvPr/>
        </p:nvPicPr>
        <p:blipFill rotWithShape="1">
          <a:blip r:embed="rId2"/>
          <a:srcRect l="3111" r="1" b="1"/>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CB98331E-6CDC-406E-B820-9B97E9B9B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3326"/>
            <a:ext cx="12191999" cy="5627414"/>
          </a:xfrm>
          <a:prstGeom prst="rect">
            <a:avLst/>
          </a:prstGeom>
          <a:gradFill flip="none" rotWithShape="1">
            <a:gsLst>
              <a:gs pos="0">
                <a:schemeClr val="tx1">
                  <a:alpha val="0"/>
                </a:schemeClr>
              </a:gs>
              <a:gs pos="50000">
                <a:schemeClr val="tx1">
                  <a:alpha val="56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F691B5-CF27-ECC6-283C-37B0A397BACB}"/>
              </a:ext>
            </a:extLst>
          </p:cNvPr>
          <p:cNvSpPr>
            <a:spLocks noGrp="1"/>
          </p:cNvSpPr>
          <p:nvPr>
            <p:ph type="title"/>
          </p:nvPr>
        </p:nvSpPr>
        <p:spPr>
          <a:xfrm>
            <a:off x="960438" y="1486894"/>
            <a:ext cx="10267950" cy="2684004"/>
          </a:xfrm>
        </p:spPr>
        <p:txBody>
          <a:bodyPr vert="horz" lIns="91440" tIns="45720" rIns="91440" bIns="45720" rtlCol="0" anchor="b">
            <a:normAutofit/>
          </a:bodyPr>
          <a:lstStyle/>
          <a:p>
            <a:pPr algn="ctr"/>
            <a:r>
              <a:rPr lang="en-US" sz="8800">
                <a:solidFill>
                  <a:srgbClr val="FFFFFF"/>
                </a:solidFill>
              </a:rPr>
              <a:t>Vulnerability assessment</a:t>
            </a:r>
          </a:p>
        </p:txBody>
      </p:sp>
    </p:spTree>
    <p:extLst>
      <p:ext uri="{BB962C8B-B14F-4D97-AF65-F5344CB8AC3E}">
        <p14:creationId xmlns:p14="http://schemas.microsoft.com/office/powerpoint/2010/main" val="233691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760931" y="883138"/>
            <a:ext cx="2190816" cy="1017851"/>
          </a:xfrm>
        </p:spPr>
        <p:txBody>
          <a:bodyPr>
            <a:noAutofit/>
          </a:bodyPr>
          <a:lstStyle/>
          <a:p>
            <a:r>
              <a:rPr lang="en-US" sz="4800" dirty="0"/>
              <a:t>Nmap</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760931" y="2783305"/>
            <a:ext cx="2623952" cy="2478506"/>
          </a:xfrm>
        </p:spPr>
        <p:txBody>
          <a:bodyPr>
            <a:normAutofit/>
          </a:bodyPr>
          <a:lstStyle/>
          <a:p>
            <a:r>
              <a:rPr lang="en-US" sz="2000" dirty="0"/>
              <a:t>	</a:t>
            </a:r>
            <a:r>
              <a:rPr lang="en-US" sz="2000" i="1" dirty="0"/>
              <a:t>This screenshot should include the scan result showing both the Kali and Linux Server VMs.</a:t>
            </a:r>
          </a:p>
        </p:txBody>
      </p:sp>
      <p:pic>
        <p:nvPicPr>
          <p:cNvPr id="8" name="Picture 7">
            <a:extLst>
              <a:ext uri="{FF2B5EF4-FFF2-40B4-BE49-F238E27FC236}">
                <a16:creationId xmlns:a16="http://schemas.microsoft.com/office/drawing/2014/main" id="{A9AC2D83-E410-922B-B4A6-945F41ABC0C1}"/>
              </a:ext>
            </a:extLst>
          </p:cNvPr>
          <p:cNvPicPr>
            <a:picLocks noChangeAspect="1"/>
          </p:cNvPicPr>
          <p:nvPr/>
        </p:nvPicPr>
        <p:blipFill>
          <a:blip r:embed="rId2"/>
          <a:stretch>
            <a:fillRect/>
          </a:stretch>
        </p:blipFill>
        <p:spPr>
          <a:xfrm>
            <a:off x="3781927" y="883138"/>
            <a:ext cx="7649142" cy="5400976"/>
          </a:xfrm>
          <a:prstGeom prst="rect">
            <a:avLst/>
          </a:prstGeom>
        </p:spPr>
      </p:pic>
    </p:spTree>
    <p:extLst>
      <p:ext uri="{BB962C8B-B14F-4D97-AF65-F5344CB8AC3E}">
        <p14:creationId xmlns:p14="http://schemas.microsoft.com/office/powerpoint/2010/main" val="22290196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565483" y="749505"/>
            <a:ext cx="2600924" cy="929961"/>
          </a:xfrm>
        </p:spPr>
        <p:txBody>
          <a:bodyPr vert="horz" lIns="91440" tIns="45720" rIns="91440" bIns="45720" rtlCol="0" anchor="ctr">
            <a:normAutofit/>
          </a:bodyPr>
          <a:lstStyle/>
          <a:p>
            <a:pPr algn="ctr">
              <a:lnSpc>
                <a:spcPct val="90000"/>
              </a:lnSpc>
            </a:pPr>
            <a:r>
              <a:rPr lang="en-US" sz="4800" dirty="0" err="1"/>
              <a:t>NetCat</a:t>
            </a:r>
            <a:endParaRPr lang="en-US" sz="4800"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33235" y="2422358"/>
            <a:ext cx="2065421" cy="3096125"/>
          </a:xfrm>
        </p:spPr>
        <p:txBody>
          <a:bodyPr vert="horz" lIns="91440" tIns="45720" rIns="91440" bIns="45720" rtlCol="0" anchor="ctr">
            <a:normAutofit/>
          </a:bodyPr>
          <a:lstStyle/>
          <a:p>
            <a:pPr algn="ctr">
              <a:lnSpc>
                <a:spcPct val="90000"/>
              </a:lnSpc>
              <a:spcBef>
                <a:spcPts val="1000"/>
              </a:spcBef>
            </a:pPr>
            <a:r>
              <a:rPr lang="en-US" sz="2000" i="1" dirty="0"/>
              <a:t>This screenshot should include the scan result showing both the Kali and Linux Server VMs.</a:t>
            </a:r>
          </a:p>
        </p:txBody>
      </p:sp>
      <p:pic>
        <p:nvPicPr>
          <p:cNvPr id="4" name="Picture 3" descr="A screenshot of a computer&#10;&#10;Description automatically generated">
            <a:extLst>
              <a:ext uri="{FF2B5EF4-FFF2-40B4-BE49-F238E27FC236}">
                <a16:creationId xmlns:a16="http://schemas.microsoft.com/office/drawing/2014/main" id="{D559192F-DB05-1A1B-25B5-A79A5D07FC5A}"/>
              </a:ext>
            </a:extLst>
          </p:cNvPr>
          <p:cNvPicPr>
            <a:picLocks noChangeAspect="1"/>
          </p:cNvPicPr>
          <p:nvPr/>
        </p:nvPicPr>
        <p:blipFill>
          <a:blip r:embed="rId2"/>
          <a:stretch>
            <a:fillRect/>
          </a:stretch>
        </p:blipFill>
        <p:spPr>
          <a:xfrm>
            <a:off x="3699796" y="749505"/>
            <a:ext cx="7241874" cy="5358989"/>
          </a:xfrm>
          <a:prstGeom prst="rect">
            <a:avLst/>
          </a:prstGeom>
        </p:spPr>
      </p:pic>
    </p:spTree>
    <p:extLst>
      <p:ext uri="{BB962C8B-B14F-4D97-AF65-F5344CB8AC3E}">
        <p14:creationId xmlns:p14="http://schemas.microsoft.com/office/powerpoint/2010/main" val="10054622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277731" y="653926"/>
            <a:ext cx="2941716" cy="821948"/>
          </a:xfrm>
        </p:spPr>
        <p:txBody>
          <a:bodyPr>
            <a:noAutofit/>
          </a:bodyPr>
          <a:lstStyle/>
          <a:p>
            <a:r>
              <a:rPr lang="en-US" sz="4400" dirty="0"/>
              <a:t>Wireshark</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550448" y="2303731"/>
            <a:ext cx="2096499" cy="3663932"/>
          </a:xfrm>
        </p:spPr>
        <p:txBody>
          <a:bodyPr>
            <a:normAutofit/>
          </a:bodyPr>
          <a:lstStyle/>
          <a:p>
            <a:r>
              <a:rPr lang="en-US" sz="2000" dirty="0"/>
              <a:t>This screenshot should include the Wireshark</a:t>
            </a:r>
            <a:r>
              <a:rPr lang="en-US" sz="2000" dirty="0">
                <a:latin typeface="Calibri" panose="020F0502020204030204" pitchFamily="34" charset="0"/>
                <a:cs typeface="Calibri" panose="020F0502020204030204" pitchFamily="34" charset="0"/>
              </a:rPr>
              <a:t>—</a:t>
            </a:r>
            <a:r>
              <a:rPr lang="en-US" sz="2000" dirty="0"/>
              <a:t>Follow TCP Steam window showing the Telnet username and password.</a:t>
            </a:r>
          </a:p>
        </p:txBody>
      </p:sp>
      <p:pic>
        <p:nvPicPr>
          <p:cNvPr id="4" name="Picture 3">
            <a:extLst>
              <a:ext uri="{FF2B5EF4-FFF2-40B4-BE49-F238E27FC236}">
                <a16:creationId xmlns:a16="http://schemas.microsoft.com/office/drawing/2014/main" id="{9BD11DCF-E4D7-E2D5-FEEF-10D971E31CFC}"/>
              </a:ext>
            </a:extLst>
          </p:cNvPr>
          <p:cNvPicPr>
            <a:picLocks noChangeAspect="1"/>
          </p:cNvPicPr>
          <p:nvPr/>
        </p:nvPicPr>
        <p:blipFill>
          <a:blip r:embed="rId2"/>
          <a:stretch>
            <a:fillRect/>
          </a:stretch>
        </p:blipFill>
        <p:spPr>
          <a:xfrm>
            <a:off x="3219447" y="411503"/>
            <a:ext cx="8694822" cy="6034993"/>
          </a:xfrm>
          <a:prstGeom prst="rect">
            <a:avLst/>
          </a:prstGeom>
        </p:spPr>
      </p:pic>
    </p:spTree>
    <p:extLst>
      <p:ext uri="{BB962C8B-B14F-4D97-AF65-F5344CB8AC3E}">
        <p14:creationId xmlns:p14="http://schemas.microsoft.com/office/powerpoint/2010/main" val="3824065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14351" y="800099"/>
            <a:ext cx="2364725" cy="852237"/>
          </a:xfrm>
        </p:spPr>
        <p:txBody>
          <a:bodyPr>
            <a:noAutofit/>
          </a:bodyPr>
          <a:lstStyle/>
          <a:p>
            <a:r>
              <a:rPr lang="en-US" sz="4800" dirty="0"/>
              <a:t>Nessus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14352" y="2598820"/>
            <a:ext cx="2364725" cy="3192380"/>
          </a:xfrm>
        </p:spPr>
        <p:txBody>
          <a:bodyPr>
            <a:noAutofit/>
          </a:bodyPr>
          <a:lstStyle/>
          <a:p>
            <a:r>
              <a:rPr lang="en-US" sz="2000" i="1" dirty="0"/>
              <a:t>This screenshot should include the high-level view of the Nessus vulnerability scan report (showing categories of vulnerability in different colors).</a:t>
            </a:r>
          </a:p>
        </p:txBody>
      </p:sp>
      <p:pic>
        <p:nvPicPr>
          <p:cNvPr id="4" name="Picture 3">
            <a:extLst>
              <a:ext uri="{FF2B5EF4-FFF2-40B4-BE49-F238E27FC236}">
                <a16:creationId xmlns:a16="http://schemas.microsoft.com/office/drawing/2014/main" id="{F5E54155-BA51-BCC9-A2D1-45D34E30E8A9}"/>
              </a:ext>
            </a:extLst>
          </p:cNvPr>
          <p:cNvPicPr>
            <a:picLocks noChangeAspect="1"/>
          </p:cNvPicPr>
          <p:nvPr/>
        </p:nvPicPr>
        <p:blipFill>
          <a:blip r:embed="rId2"/>
          <a:stretch>
            <a:fillRect/>
          </a:stretch>
        </p:blipFill>
        <p:spPr>
          <a:xfrm>
            <a:off x="3522727" y="800099"/>
            <a:ext cx="7748336" cy="5552974"/>
          </a:xfrm>
          <a:prstGeom prst="rect">
            <a:avLst/>
          </a:prstGeom>
        </p:spPr>
      </p:pic>
    </p:spTree>
    <p:extLst>
      <p:ext uri="{BB962C8B-B14F-4D97-AF65-F5344CB8AC3E}">
        <p14:creationId xmlns:p14="http://schemas.microsoft.com/office/powerpoint/2010/main" val="15160128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Person walking up a stairs">
            <a:extLst>
              <a:ext uri="{FF2B5EF4-FFF2-40B4-BE49-F238E27FC236}">
                <a16:creationId xmlns:a16="http://schemas.microsoft.com/office/drawing/2014/main" id="{47CC43B8-533B-C9DC-C75F-35E0FC415010}"/>
              </a:ext>
            </a:extLst>
          </p:cNvPr>
          <p:cNvPicPr>
            <a:picLocks noChangeAspect="1"/>
          </p:cNvPicPr>
          <p:nvPr/>
        </p:nvPicPr>
        <p:blipFill rotWithShape="1">
          <a:blip r:embed="rId2"/>
          <a:srcRect t="4365" b="11366"/>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5816E978-1809-4EE5-9DFC-90ECA301A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BBFDBA-DE33-D3EA-7FEF-BB8CFF5C26CE}"/>
              </a:ext>
            </a:extLst>
          </p:cNvPr>
          <p:cNvSpPr>
            <a:spLocks noGrp="1"/>
          </p:cNvSpPr>
          <p:nvPr>
            <p:ph type="title"/>
          </p:nvPr>
        </p:nvSpPr>
        <p:spPr>
          <a:xfrm>
            <a:off x="960120" y="3681454"/>
            <a:ext cx="10268712" cy="1550896"/>
          </a:xfrm>
        </p:spPr>
        <p:txBody>
          <a:bodyPr vert="horz" lIns="91440" tIns="45720" rIns="91440" bIns="45720" rtlCol="0" anchor="b">
            <a:normAutofit/>
          </a:bodyPr>
          <a:lstStyle/>
          <a:p>
            <a:pPr algn="ctr"/>
            <a:r>
              <a:rPr lang="en-US" sz="8800">
                <a:solidFill>
                  <a:srgbClr val="FFFFFF"/>
                </a:solidFill>
              </a:rPr>
              <a:t>Challenges</a:t>
            </a:r>
          </a:p>
        </p:txBody>
      </p:sp>
      <p:sp>
        <p:nvSpPr>
          <p:cNvPr id="3" name="Text Placeholder 2">
            <a:extLst>
              <a:ext uri="{FF2B5EF4-FFF2-40B4-BE49-F238E27FC236}">
                <a16:creationId xmlns:a16="http://schemas.microsoft.com/office/drawing/2014/main" id="{4295A687-6E78-55BF-DE52-5C032115FB2C}"/>
              </a:ext>
            </a:extLst>
          </p:cNvPr>
          <p:cNvSpPr>
            <a:spLocks noGrp="1"/>
          </p:cNvSpPr>
          <p:nvPr>
            <p:ph type="body" idx="1"/>
          </p:nvPr>
        </p:nvSpPr>
        <p:spPr>
          <a:xfrm>
            <a:off x="960120" y="5406886"/>
            <a:ext cx="10268712" cy="628153"/>
          </a:xfrm>
        </p:spPr>
        <p:txBody>
          <a:bodyPr vert="horz" lIns="91440" tIns="45720" rIns="91440" bIns="45720" rtlCol="0" anchor="t">
            <a:normAutofit/>
          </a:bodyPr>
          <a:lstStyle/>
          <a:p>
            <a:pPr marL="571500" indent="-571500" algn="ctr">
              <a:buFont typeface="Arial" panose="020B0604020202020204" pitchFamily="34" charset="0"/>
              <a:buChar char="•"/>
            </a:pPr>
            <a:r>
              <a:rPr lang="en-US" dirty="0">
                <a:solidFill>
                  <a:schemeClr val="bg1"/>
                </a:solidFill>
              </a:rPr>
              <a:t>Bring Your Own Device Security Policy </a:t>
            </a:r>
          </a:p>
        </p:txBody>
      </p:sp>
    </p:spTree>
    <p:extLst>
      <p:ext uri="{BB962C8B-B14F-4D97-AF65-F5344CB8AC3E}">
        <p14:creationId xmlns:p14="http://schemas.microsoft.com/office/powerpoint/2010/main" val="176607841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25EFA61-F0F8-4F4A-B750-81EE924F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4" y="0"/>
            <a:ext cx="7534655"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9B427D-3B60-289A-0C04-6D70BE367BFF}"/>
              </a:ext>
            </a:extLst>
          </p:cNvPr>
          <p:cNvSpPr>
            <a:spLocks noGrp="1"/>
          </p:cNvSpPr>
          <p:nvPr>
            <p:ph type="title"/>
          </p:nvPr>
        </p:nvSpPr>
        <p:spPr>
          <a:xfrm>
            <a:off x="5300811" y="317500"/>
            <a:ext cx="5927576" cy="1701800"/>
          </a:xfrm>
        </p:spPr>
        <p:txBody>
          <a:bodyPr>
            <a:normAutofit/>
          </a:bodyPr>
          <a:lstStyle/>
          <a:p>
            <a:r>
              <a:rPr lang="en-US" dirty="0"/>
              <a:t>Introduction</a:t>
            </a:r>
          </a:p>
        </p:txBody>
      </p:sp>
      <p:pic>
        <p:nvPicPr>
          <p:cNvPr id="5" name="Picture 4" descr="Blue blocks and networks technology background">
            <a:extLst>
              <a:ext uri="{FF2B5EF4-FFF2-40B4-BE49-F238E27FC236}">
                <a16:creationId xmlns:a16="http://schemas.microsoft.com/office/drawing/2014/main" id="{BEB605D2-B50B-4699-C454-792E2E9196A6}"/>
              </a:ext>
            </a:extLst>
          </p:cNvPr>
          <p:cNvPicPr>
            <a:picLocks noChangeAspect="1"/>
          </p:cNvPicPr>
          <p:nvPr/>
        </p:nvPicPr>
        <p:blipFill rotWithShape="1">
          <a:blip r:embed="rId2"/>
          <a:srcRect l="15445" r="46356" b="-446"/>
          <a:stretch/>
        </p:blipFill>
        <p:spPr>
          <a:xfrm>
            <a:off x="20" y="10"/>
            <a:ext cx="4657324" cy="6857990"/>
          </a:xfrm>
          <a:prstGeom prst="rect">
            <a:avLst/>
          </a:prstGeom>
        </p:spPr>
      </p:pic>
      <p:sp>
        <p:nvSpPr>
          <p:cNvPr id="3" name="Content Placeholder 2">
            <a:extLst>
              <a:ext uri="{FF2B5EF4-FFF2-40B4-BE49-F238E27FC236}">
                <a16:creationId xmlns:a16="http://schemas.microsoft.com/office/drawing/2014/main" id="{E1FF5F10-6D0A-AE8C-2A51-3133E9DB873F}"/>
              </a:ext>
            </a:extLst>
          </p:cNvPr>
          <p:cNvSpPr>
            <a:spLocks noGrp="1"/>
          </p:cNvSpPr>
          <p:nvPr>
            <p:ph idx="1"/>
          </p:nvPr>
        </p:nvSpPr>
        <p:spPr>
          <a:xfrm>
            <a:off x="5300810" y="2587625"/>
            <a:ext cx="5927577" cy="3594100"/>
          </a:xfrm>
        </p:spPr>
        <p:txBody>
          <a:bodyPr anchor="t">
            <a:normAutofit/>
          </a:bodyPr>
          <a:lstStyle/>
          <a:p>
            <a:pPr>
              <a:lnSpc>
                <a:spcPct val="91000"/>
              </a:lnSpc>
            </a:pPr>
            <a:r>
              <a:rPr lang="en-US" sz="2200" u="sng"/>
              <a:t>Fundamentals of Information Security</a:t>
            </a:r>
          </a:p>
          <a:p>
            <a:pPr>
              <a:lnSpc>
                <a:spcPct val="91000"/>
              </a:lnSpc>
            </a:pPr>
            <a:r>
              <a:rPr lang="en-US" sz="2200"/>
              <a:t>The configuration and testing process in the Microsoft Hyper-V environment include:</a:t>
            </a:r>
          </a:p>
          <a:p>
            <a:pPr marL="457200" indent="-457200">
              <a:lnSpc>
                <a:spcPct val="91000"/>
              </a:lnSpc>
              <a:buFont typeface="Arial" panose="020B0604020202020204" pitchFamily="34" charset="0"/>
              <a:buChar char="•"/>
            </a:pPr>
            <a:r>
              <a:rPr lang="en-US" sz="2200"/>
              <a:t>Asymmetric Key Encryption</a:t>
            </a:r>
          </a:p>
          <a:p>
            <a:pPr marL="457200" indent="-457200">
              <a:lnSpc>
                <a:spcPct val="91000"/>
              </a:lnSpc>
              <a:buFont typeface="Arial" panose="020B0604020202020204" pitchFamily="34" charset="0"/>
              <a:buChar char="•"/>
            </a:pPr>
            <a:r>
              <a:rPr lang="en-US" sz="2200"/>
              <a:t>Stateful Firewall</a:t>
            </a:r>
          </a:p>
          <a:p>
            <a:pPr marL="457200" indent="-457200">
              <a:lnSpc>
                <a:spcPct val="91000"/>
              </a:lnSpc>
              <a:buFont typeface="Arial" panose="020B0604020202020204" pitchFamily="34" charset="0"/>
              <a:buChar char="•"/>
            </a:pPr>
            <a:r>
              <a:rPr lang="en-US" sz="2200"/>
              <a:t>Multi-Factor Authentication (MFA)</a:t>
            </a:r>
          </a:p>
          <a:p>
            <a:pPr marL="457200" indent="-457200">
              <a:lnSpc>
                <a:spcPct val="91000"/>
              </a:lnSpc>
              <a:buFont typeface="Arial" panose="020B0604020202020204" pitchFamily="34" charset="0"/>
              <a:buChar char="•"/>
            </a:pPr>
            <a:r>
              <a:rPr lang="en-US" sz="2200"/>
              <a:t>Vulnerability Assessment</a:t>
            </a:r>
          </a:p>
        </p:txBody>
      </p:sp>
    </p:spTree>
    <p:extLst>
      <p:ext uri="{BB962C8B-B14F-4D97-AF65-F5344CB8AC3E}">
        <p14:creationId xmlns:p14="http://schemas.microsoft.com/office/powerpoint/2010/main" val="1557495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rson holding a puzzle piece">
            <a:extLst>
              <a:ext uri="{FF2B5EF4-FFF2-40B4-BE49-F238E27FC236}">
                <a16:creationId xmlns:a16="http://schemas.microsoft.com/office/drawing/2014/main" id="{52BC92E8-1686-EFFC-2E05-32488B1048A2}"/>
              </a:ext>
            </a:extLst>
          </p:cNvPr>
          <p:cNvPicPr>
            <a:picLocks noChangeAspect="1"/>
          </p:cNvPicPr>
          <p:nvPr/>
        </p:nvPicPr>
        <p:blipFill rotWithShape="1">
          <a:blip r:embed="rId2"/>
          <a:srcRect t="16974"/>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5816E978-1809-4EE5-9DFC-90ECA301A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6DD5AF-700B-4734-70CB-BBE808C34102}"/>
              </a:ext>
            </a:extLst>
          </p:cNvPr>
          <p:cNvSpPr>
            <a:spLocks noGrp="1"/>
          </p:cNvSpPr>
          <p:nvPr>
            <p:ph type="ctrTitle"/>
          </p:nvPr>
        </p:nvSpPr>
        <p:spPr>
          <a:xfrm>
            <a:off x="960120" y="221731"/>
            <a:ext cx="10268712" cy="1202459"/>
          </a:xfrm>
        </p:spPr>
        <p:txBody>
          <a:bodyPr anchor="b">
            <a:normAutofit/>
          </a:bodyPr>
          <a:lstStyle/>
          <a:p>
            <a:r>
              <a:rPr lang="en-US" sz="8000" dirty="0">
                <a:solidFill>
                  <a:schemeClr val="tx1">
                    <a:lumMod val="50000"/>
                    <a:lumOff val="50000"/>
                  </a:schemeClr>
                </a:solidFill>
              </a:rPr>
              <a:t>Career Skills</a:t>
            </a:r>
          </a:p>
        </p:txBody>
      </p:sp>
      <p:sp>
        <p:nvSpPr>
          <p:cNvPr id="3" name="Subtitle 2">
            <a:extLst>
              <a:ext uri="{FF2B5EF4-FFF2-40B4-BE49-F238E27FC236}">
                <a16:creationId xmlns:a16="http://schemas.microsoft.com/office/drawing/2014/main" id="{AD5F344F-C35A-BF32-C8C6-63EFE9A8B9FF}"/>
              </a:ext>
            </a:extLst>
          </p:cNvPr>
          <p:cNvSpPr>
            <a:spLocks noGrp="1"/>
          </p:cNvSpPr>
          <p:nvPr>
            <p:ph type="subTitle" idx="1"/>
          </p:nvPr>
        </p:nvSpPr>
        <p:spPr>
          <a:xfrm>
            <a:off x="336884" y="1645911"/>
            <a:ext cx="3240506" cy="4389129"/>
          </a:xfrm>
        </p:spPr>
        <p:txBody>
          <a:bodyPr anchor="t">
            <a:normAutofit lnSpcReduction="10000"/>
          </a:bodyPr>
          <a:lstStyle/>
          <a:p>
            <a:pPr marL="571500" indent="-571500">
              <a:buFont typeface="Arial" panose="020B0604020202020204" pitchFamily="34" charset="0"/>
              <a:buChar char="•"/>
            </a:pPr>
            <a:r>
              <a:rPr lang="en-US" sz="2800" dirty="0">
                <a:solidFill>
                  <a:schemeClr val="tx1"/>
                </a:solidFill>
              </a:rPr>
              <a:t>Analyze and identify unknown problems utilizing mathematical and scientific methods, software, and/or equipment.</a:t>
            </a:r>
          </a:p>
        </p:txBody>
      </p:sp>
      <p:sp>
        <p:nvSpPr>
          <p:cNvPr id="6" name="TextBox 5">
            <a:extLst>
              <a:ext uri="{FF2B5EF4-FFF2-40B4-BE49-F238E27FC236}">
                <a16:creationId xmlns:a16="http://schemas.microsoft.com/office/drawing/2014/main" id="{23C1EFF1-CBD9-783D-2113-33337B40A5A7}"/>
              </a:ext>
            </a:extLst>
          </p:cNvPr>
          <p:cNvSpPr txBox="1"/>
          <p:nvPr/>
        </p:nvSpPr>
        <p:spPr>
          <a:xfrm>
            <a:off x="8090194" y="4081611"/>
            <a:ext cx="3513221"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Build, test, and operate a system utilizing principles of technology.</a:t>
            </a:r>
          </a:p>
        </p:txBody>
      </p:sp>
      <p:sp>
        <p:nvSpPr>
          <p:cNvPr id="7" name="TextBox 6">
            <a:extLst>
              <a:ext uri="{FF2B5EF4-FFF2-40B4-BE49-F238E27FC236}">
                <a16:creationId xmlns:a16="http://schemas.microsoft.com/office/drawing/2014/main" id="{65C9F814-0D2A-EFFE-B762-7E11BF69F34E}"/>
              </a:ext>
            </a:extLst>
          </p:cNvPr>
          <p:cNvSpPr txBox="1"/>
          <p:nvPr/>
        </p:nvSpPr>
        <p:spPr>
          <a:xfrm>
            <a:off x="8090194" y="1645911"/>
            <a:ext cx="2999232"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Evaluate alternative solutions to problems.</a:t>
            </a:r>
          </a:p>
        </p:txBody>
      </p:sp>
    </p:spTree>
    <p:extLst>
      <p:ext uri="{BB962C8B-B14F-4D97-AF65-F5344CB8AC3E}">
        <p14:creationId xmlns:p14="http://schemas.microsoft.com/office/powerpoint/2010/main" val="67370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n placed on top of a signature line">
            <a:extLst>
              <a:ext uri="{FF2B5EF4-FFF2-40B4-BE49-F238E27FC236}">
                <a16:creationId xmlns:a16="http://schemas.microsoft.com/office/drawing/2014/main" id="{33F5FA3D-B614-920D-96A2-A669B67BF15B}"/>
              </a:ext>
            </a:extLst>
          </p:cNvPr>
          <p:cNvPicPr>
            <a:picLocks noChangeAspect="1"/>
          </p:cNvPicPr>
          <p:nvPr/>
        </p:nvPicPr>
        <p:blipFill rotWithShape="1">
          <a:blip r:embed="rId2"/>
          <a:srcRect b="15730"/>
          <a:stretch/>
        </p:blipFill>
        <p:spPr>
          <a:xfrm>
            <a:off x="20" y="-1"/>
            <a:ext cx="12191980" cy="6857999"/>
          </a:xfrm>
          <a:prstGeom prst="rect">
            <a:avLst/>
          </a:prstGeom>
        </p:spPr>
      </p:pic>
      <p:sp>
        <p:nvSpPr>
          <p:cNvPr id="22" name="Rectangle 21">
            <a:extLst>
              <a:ext uri="{FF2B5EF4-FFF2-40B4-BE49-F238E27FC236}">
                <a16:creationId xmlns:a16="http://schemas.microsoft.com/office/drawing/2014/main" id="{D65E0E3C-32F3-480B-9842-7611BBE2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8"/>
            <a:ext cx="12192000" cy="2645291"/>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C980DB-BFCA-5653-B2F8-EC323BB5D23E}"/>
              </a:ext>
            </a:extLst>
          </p:cNvPr>
          <p:cNvSpPr>
            <a:spLocks noGrp="1"/>
          </p:cNvSpPr>
          <p:nvPr>
            <p:ph type="title"/>
          </p:nvPr>
        </p:nvSpPr>
        <p:spPr>
          <a:xfrm>
            <a:off x="753097" y="625640"/>
            <a:ext cx="10268712" cy="1169121"/>
          </a:xfrm>
        </p:spPr>
        <p:txBody>
          <a:bodyPr vert="horz" lIns="91440" tIns="45720" rIns="91440" bIns="45720" rtlCol="0" anchor="ctr">
            <a:normAutofit/>
          </a:bodyPr>
          <a:lstStyle/>
          <a:p>
            <a:pPr algn="ctr"/>
            <a:r>
              <a:rPr lang="en-US" sz="7200" dirty="0">
                <a:solidFill>
                  <a:schemeClr val="tx1"/>
                </a:solidFill>
              </a:rPr>
              <a:t>Conclusion</a:t>
            </a:r>
          </a:p>
        </p:txBody>
      </p:sp>
      <p:sp>
        <p:nvSpPr>
          <p:cNvPr id="4" name="TextBox 3">
            <a:extLst>
              <a:ext uri="{FF2B5EF4-FFF2-40B4-BE49-F238E27FC236}">
                <a16:creationId xmlns:a16="http://schemas.microsoft.com/office/drawing/2014/main" id="{FB5D1F73-B4C0-7E61-80D0-A11A9DD66701}"/>
              </a:ext>
            </a:extLst>
          </p:cNvPr>
          <p:cNvSpPr txBox="1"/>
          <p:nvPr/>
        </p:nvSpPr>
        <p:spPr>
          <a:xfrm>
            <a:off x="5887453" y="4747290"/>
            <a:ext cx="6047873" cy="1569660"/>
          </a:xfrm>
          <a:prstGeom prst="rect">
            <a:avLst/>
          </a:prstGeom>
          <a:noFill/>
        </p:spPr>
        <p:txBody>
          <a:bodyPr wrap="square" rtlCol="0">
            <a:spAutoFit/>
          </a:bodyPr>
          <a:lstStyle/>
          <a:p>
            <a:r>
              <a:rPr lang="en-US" sz="2400" dirty="0">
                <a:solidFill>
                  <a:schemeClr val="bg1"/>
                </a:solidFill>
              </a:rPr>
              <a:t>It is important to stay current with the skills required for this evolving job market as new technologies and applications are being developed on a regular basis.</a:t>
            </a:r>
          </a:p>
        </p:txBody>
      </p:sp>
    </p:spTree>
    <p:extLst>
      <p:ext uri="{BB962C8B-B14F-4D97-AF65-F5344CB8AC3E}">
        <p14:creationId xmlns:p14="http://schemas.microsoft.com/office/powerpoint/2010/main" val="280284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lasses on top of a book">
            <a:extLst>
              <a:ext uri="{FF2B5EF4-FFF2-40B4-BE49-F238E27FC236}">
                <a16:creationId xmlns:a16="http://schemas.microsoft.com/office/drawing/2014/main" id="{6FED1627-1C56-E113-3416-1C5A06B39480}"/>
              </a:ext>
            </a:extLst>
          </p:cNvPr>
          <p:cNvPicPr>
            <a:picLocks noChangeAspect="1"/>
          </p:cNvPicPr>
          <p:nvPr/>
        </p:nvPicPr>
        <p:blipFill rotWithShape="1">
          <a:blip r:embed="rId2"/>
          <a:srcRect t="14112" b="983"/>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5816E978-1809-4EE5-9DFC-90ECA301A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FC93175-594E-AD91-38B1-6DF7DD13D8AE}"/>
              </a:ext>
            </a:extLst>
          </p:cNvPr>
          <p:cNvSpPr>
            <a:spLocks noGrp="1"/>
          </p:cNvSpPr>
          <p:nvPr>
            <p:ph type="title"/>
          </p:nvPr>
        </p:nvSpPr>
        <p:spPr>
          <a:xfrm>
            <a:off x="960120" y="3681454"/>
            <a:ext cx="10268712" cy="1550896"/>
          </a:xfrm>
        </p:spPr>
        <p:txBody>
          <a:bodyPr vert="horz" lIns="91440" tIns="45720" rIns="91440" bIns="45720" rtlCol="0" anchor="b">
            <a:normAutofit/>
          </a:bodyPr>
          <a:lstStyle/>
          <a:p>
            <a:pPr algn="ctr"/>
            <a:r>
              <a:rPr lang="en-US" sz="8800" dirty="0">
                <a:solidFill>
                  <a:srgbClr val="FFFFFF"/>
                </a:solidFill>
              </a:rPr>
              <a:t>References</a:t>
            </a:r>
          </a:p>
        </p:txBody>
      </p:sp>
      <p:sp>
        <p:nvSpPr>
          <p:cNvPr id="4" name="TextBox 3">
            <a:extLst>
              <a:ext uri="{FF2B5EF4-FFF2-40B4-BE49-F238E27FC236}">
                <a16:creationId xmlns:a16="http://schemas.microsoft.com/office/drawing/2014/main" id="{58FB257C-332E-E7EB-9FE5-3B68986B05E3}"/>
              </a:ext>
            </a:extLst>
          </p:cNvPr>
          <p:cNvSpPr txBox="1"/>
          <p:nvPr/>
        </p:nvSpPr>
        <p:spPr>
          <a:xfrm>
            <a:off x="960120" y="5249304"/>
            <a:ext cx="5135880"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CompTIA Security+ Guide to Network Security Fundamentals, Sixth Edition (M. Ciampa, 2018)</a:t>
            </a:r>
          </a:p>
        </p:txBody>
      </p:sp>
      <p:sp>
        <p:nvSpPr>
          <p:cNvPr id="6" name="TextBox 5">
            <a:extLst>
              <a:ext uri="{FF2B5EF4-FFF2-40B4-BE49-F238E27FC236}">
                <a16:creationId xmlns:a16="http://schemas.microsoft.com/office/drawing/2014/main" id="{6C2F7144-133D-2C18-A5D6-3BAB4FB2ED7F}"/>
              </a:ext>
            </a:extLst>
          </p:cNvPr>
          <p:cNvSpPr txBox="1"/>
          <p:nvPr/>
        </p:nvSpPr>
        <p:spPr>
          <a:xfrm>
            <a:off x="6591781" y="5249304"/>
            <a:ext cx="3946358"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rPr>
              <a:t>DeVry University course lessons and project videos</a:t>
            </a:r>
          </a:p>
        </p:txBody>
      </p:sp>
    </p:spTree>
    <p:extLst>
      <p:ext uri="{BB962C8B-B14F-4D97-AF65-F5344CB8AC3E}">
        <p14:creationId xmlns:p14="http://schemas.microsoft.com/office/powerpoint/2010/main" val="6533019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Digital padlock art">
            <a:extLst>
              <a:ext uri="{FF2B5EF4-FFF2-40B4-BE49-F238E27FC236}">
                <a16:creationId xmlns:a16="http://schemas.microsoft.com/office/drawing/2014/main" id="{6A6F8516-EFBB-3415-2E7B-18C33B38FC99}"/>
              </a:ext>
            </a:extLst>
          </p:cNvPr>
          <p:cNvPicPr>
            <a:picLocks noChangeAspect="1"/>
          </p:cNvPicPr>
          <p:nvPr/>
        </p:nvPicPr>
        <p:blipFill rotWithShape="1">
          <a:blip r:embed="rId2"/>
          <a:srcRect t="20308" b="3161"/>
          <a:stretch/>
        </p:blipFill>
        <p:spPr>
          <a:xfrm>
            <a:off x="20" y="10"/>
            <a:ext cx="12191980" cy="6857990"/>
          </a:xfrm>
          <a:prstGeom prst="rect">
            <a:avLst/>
          </a:prstGeom>
        </p:spPr>
      </p:pic>
      <p:sp>
        <p:nvSpPr>
          <p:cNvPr id="17" name="Rectangle 16">
            <a:extLst>
              <a:ext uri="{FF2B5EF4-FFF2-40B4-BE49-F238E27FC236}">
                <a16:creationId xmlns:a16="http://schemas.microsoft.com/office/drawing/2014/main" id="{1C2F3FA0-960A-435A-AC72-8ADCBF50F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1139"/>
            <a:ext cx="12192000" cy="164455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309F85-1557-28C8-01BB-DBDD4EE36745}"/>
              </a:ext>
            </a:extLst>
          </p:cNvPr>
          <p:cNvSpPr>
            <a:spLocks noGrp="1"/>
          </p:cNvSpPr>
          <p:nvPr>
            <p:ph type="title"/>
          </p:nvPr>
        </p:nvSpPr>
        <p:spPr>
          <a:xfrm>
            <a:off x="961644" y="4675366"/>
            <a:ext cx="10268712" cy="846223"/>
          </a:xfrm>
        </p:spPr>
        <p:txBody>
          <a:bodyPr vert="horz" lIns="91440" tIns="45720" rIns="91440" bIns="45720" rtlCol="0" anchor="b">
            <a:normAutofit/>
          </a:bodyPr>
          <a:lstStyle/>
          <a:p>
            <a:pPr algn="ctr"/>
            <a:r>
              <a:rPr lang="en-US" sz="5400" dirty="0">
                <a:solidFill>
                  <a:srgbClr val="FFFFFF"/>
                </a:solidFill>
              </a:rPr>
              <a:t>Asymmetric Key Encryption</a:t>
            </a:r>
          </a:p>
        </p:txBody>
      </p:sp>
    </p:spTree>
    <p:extLst>
      <p:ext uri="{BB962C8B-B14F-4D97-AF65-F5344CB8AC3E}">
        <p14:creationId xmlns:p14="http://schemas.microsoft.com/office/powerpoint/2010/main" val="22326676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89811" y="356938"/>
            <a:ext cx="3384883" cy="1616241"/>
          </a:xfrm>
        </p:spPr>
        <p:txBody>
          <a:bodyPr>
            <a:noAutofit/>
          </a:bodyPr>
          <a:lstStyle/>
          <a:p>
            <a:r>
              <a:rPr lang="en-US" sz="4800" dirty="0"/>
              <a:t>File Encryption</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89811" y="2390185"/>
            <a:ext cx="2916645" cy="2806699"/>
          </a:xfrm>
        </p:spPr>
        <p:txBody>
          <a:bodyPr>
            <a:normAutofit/>
          </a:bodyPr>
          <a:lstStyle/>
          <a:p>
            <a:r>
              <a:rPr lang="en-US" sz="2000" dirty="0"/>
              <a:t>This screenshot should show the following.</a:t>
            </a:r>
          </a:p>
          <a:p>
            <a:pPr marL="285750" indent="-285750">
              <a:buFont typeface="Arial" panose="020B0604020202020204" pitchFamily="34" charset="0"/>
              <a:buChar char="•"/>
            </a:pPr>
            <a:r>
              <a:rPr lang="en-US" sz="2000" dirty="0"/>
              <a:t>Content of the plaintext file</a:t>
            </a:r>
          </a:p>
          <a:p>
            <a:pPr marL="285750" indent="-285750">
              <a:buFont typeface="Arial" panose="020B0604020202020204" pitchFamily="34" charset="0"/>
              <a:buChar char="•"/>
            </a:pPr>
            <a:r>
              <a:rPr lang="en-US" sz="2000" dirty="0"/>
              <a:t>Content of the encrypted file</a:t>
            </a:r>
          </a:p>
        </p:txBody>
      </p:sp>
      <p:pic>
        <p:nvPicPr>
          <p:cNvPr id="4" name="Picture 3">
            <a:extLst>
              <a:ext uri="{FF2B5EF4-FFF2-40B4-BE49-F238E27FC236}">
                <a16:creationId xmlns:a16="http://schemas.microsoft.com/office/drawing/2014/main" id="{239EBEB5-3021-CB05-B8D6-FB3F0D06EC72}"/>
              </a:ext>
            </a:extLst>
          </p:cNvPr>
          <p:cNvPicPr>
            <a:picLocks noChangeAspect="1"/>
          </p:cNvPicPr>
          <p:nvPr/>
        </p:nvPicPr>
        <p:blipFill>
          <a:blip r:embed="rId2"/>
          <a:stretch>
            <a:fillRect/>
          </a:stretch>
        </p:blipFill>
        <p:spPr>
          <a:xfrm>
            <a:off x="4074695" y="2342103"/>
            <a:ext cx="7383229" cy="2806700"/>
          </a:xfrm>
          <a:prstGeom prst="rect">
            <a:avLst/>
          </a:prstGeom>
        </p:spPr>
      </p:pic>
    </p:spTree>
    <p:extLst>
      <p:ext uri="{BB962C8B-B14F-4D97-AF65-F5344CB8AC3E}">
        <p14:creationId xmlns:p14="http://schemas.microsoft.com/office/powerpoint/2010/main" val="81742140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349006" y="341327"/>
            <a:ext cx="3356719" cy="1487473"/>
          </a:xfrm>
        </p:spPr>
        <p:txBody>
          <a:bodyPr>
            <a:noAutofit/>
          </a:bodyPr>
          <a:lstStyle/>
          <a:p>
            <a:r>
              <a:rPr lang="en-US" sz="4800" dirty="0"/>
              <a:t>File Decryption</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349007" y="2360627"/>
            <a:ext cx="2973842" cy="4000500"/>
          </a:xfrm>
        </p:spPr>
        <p:txBody>
          <a:bodyPr>
            <a:noAutofit/>
          </a:bodyPr>
          <a:lstStyle/>
          <a:p>
            <a:r>
              <a:rPr lang="en-US" sz="2000" dirty="0"/>
              <a:t>This screenshot should show the following.</a:t>
            </a:r>
          </a:p>
          <a:p>
            <a:pPr marL="285750" indent="-285750">
              <a:buFont typeface="Arial" panose="020B0604020202020204" pitchFamily="34" charset="0"/>
              <a:buChar char="•"/>
            </a:pPr>
            <a:r>
              <a:rPr lang="en-US" sz="2000" dirty="0"/>
              <a:t>The encrypted file being listed by itself</a:t>
            </a:r>
          </a:p>
          <a:p>
            <a:pPr marL="285750" indent="-285750">
              <a:buFont typeface="Arial" panose="020B0604020202020204" pitchFamily="34" charset="0"/>
              <a:buChar char="•"/>
            </a:pPr>
            <a:r>
              <a:rPr lang="en-US" sz="2000" dirty="0"/>
              <a:t>The decrypting process</a:t>
            </a:r>
          </a:p>
          <a:p>
            <a:pPr marL="285750" indent="-285750">
              <a:buFont typeface="Arial" panose="020B0604020202020204" pitchFamily="34" charset="0"/>
              <a:buChar char="•"/>
            </a:pPr>
            <a:r>
              <a:rPr lang="en-US" sz="2000" dirty="0"/>
              <a:t>Both the encrypted file and the original plaintext file being listed</a:t>
            </a:r>
          </a:p>
        </p:txBody>
      </p:sp>
      <p:pic>
        <p:nvPicPr>
          <p:cNvPr id="8" name="Picture 7">
            <a:extLst>
              <a:ext uri="{FF2B5EF4-FFF2-40B4-BE49-F238E27FC236}">
                <a16:creationId xmlns:a16="http://schemas.microsoft.com/office/drawing/2014/main" id="{AD16318E-4821-9332-E8B0-84538BEC8163}"/>
              </a:ext>
            </a:extLst>
          </p:cNvPr>
          <p:cNvPicPr>
            <a:picLocks noChangeAspect="1"/>
          </p:cNvPicPr>
          <p:nvPr/>
        </p:nvPicPr>
        <p:blipFill>
          <a:blip r:embed="rId2"/>
          <a:stretch>
            <a:fillRect/>
          </a:stretch>
        </p:blipFill>
        <p:spPr>
          <a:xfrm>
            <a:off x="3978442" y="403334"/>
            <a:ext cx="7864551" cy="5957793"/>
          </a:xfrm>
          <a:prstGeom prst="rect">
            <a:avLst/>
          </a:prstGeom>
        </p:spPr>
      </p:pic>
    </p:spTree>
    <p:extLst>
      <p:ext uri="{BB962C8B-B14F-4D97-AF65-F5344CB8AC3E}">
        <p14:creationId xmlns:p14="http://schemas.microsoft.com/office/powerpoint/2010/main" val="32140014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rainbow colored smoke on a white background&#10;&#10;Description automatically generated">
            <a:extLst>
              <a:ext uri="{FF2B5EF4-FFF2-40B4-BE49-F238E27FC236}">
                <a16:creationId xmlns:a16="http://schemas.microsoft.com/office/drawing/2014/main" id="{E6B76A2E-F556-D5F1-D09F-4494F3878706}"/>
              </a:ext>
            </a:extLst>
          </p:cNvPr>
          <p:cNvPicPr>
            <a:picLocks noChangeAspect="1"/>
          </p:cNvPicPr>
          <p:nvPr/>
        </p:nvPicPr>
        <p:blipFill rotWithShape="1">
          <a:blip r:embed="rId2">
            <a:alphaModFix amt="60000"/>
          </a:blip>
          <a:srcRect t="5290" b="10440"/>
          <a:stretch/>
        </p:blipFill>
        <p:spPr>
          <a:xfrm>
            <a:off x="20" y="10"/>
            <a:ext cx="12191980" cy="6857990"/>
          </a:xfrm>
          <a:prstGeom prst="rect">
            <a:avLst/>
          </a:prstGeom>
        </p:spPr>
      </p:pic>
      <p:sp>
        <p:nvSpPr>
          <p:cNvPr id="2" name="Title 1">
            <a:extLst>
              <a:ext uri="{FF2B5EF4-FFF2-40B4-BE49-F238E27FC236}">
                <a16:creationId xmlns:a16="http://schemas.microsoft.com/office/drawing/2014/main" id="{DA9227F5-B5E2-0A4D-6CBB-032B3A7855CF}"/>
              </a:ext>
            </a:extLst>
          </p:cNvPr>
          <p:cNvSpPr>
            <a:spLocks noGrp="1"/>
          </p:cNvSpPr>
          <p:nvPr>
            <p:ph type="title"/>
          </p:nvPr>
        </p:nvSpPr>
        <p:spPr>
          <a:xfrm>
            <a:off x="960120" y="640080"/>
            <a:ext cx="10268712" cy="3227832"/>
          </a:xfrm>
        </p:spPr>
        <p:txBody>
          <a:bodyPr vert="horz" lIns="91440" tIns="45720" rIns="91440" bIns="45720" rtlCol="0" anchor="b">
            <a:normAutofit/>
          </a:bodyPr>
          <a:lstStyle/>
          <a:p>
            <a:pPr algn="ctr"/>
            <a:r>
              <a:rPr lang="en-US" sz="8800" dirty="0">
                <a:solidFill>
                  <a:schemeClr val="tx1"/>
                </a:solidFill>
              </a:rPr>
              <a:t>Stateful Firewall</a:t>
            </a:r>
          </a:p>
        </p:txBody>
      </p:sp>
    </p:spTree>
    <p:extLst>
      <p:ext uri="{BB962C8B-B14F-4D97-AF65-F5344CB8AC3E}">
        <p14:creationId xmlns:p14="http://schemas.microsoft.com/office/powerpoint/2010/main" val="285118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D153959-30FA-4987-A094-7243641F4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EB6D1D7F-141C-4D8E-BFBA-D95B68E16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25EFA61-F0F8-4F4A-B750-81EE924F1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344" y="0"/>
            <a:ext cx="7534655"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5300811" y="317500"/>
            <a:ext cx="5927576" cy="1701800"/>
          </a:xfrm>
        </p:spPr>
        <p:txBody>
          <a:bodyPr vert="horz" lIns="91440" tIns="45720" rIns="91440" bIns="45720" rtlCol="0" anchor="ctr">
            <a:normAutofit/>
          </a:bodyPr>
          <a:lstStyle/>
          <a:p>
            <a:r>
              <a:rPr lang="en-US" kern="1200" cap="all" spc="120" baseline="0" dirty="0">
                <a:solidFill>
                  <a:schemeClr val="bg1"/>
                </a:solidFill>
                <a:latin typeface="+mj-lt"/>
                <a:ea typeface="+mj-ea"/>
                <a:cs typeface="+mj-cs"/>
              </a:rPr>
              <a:t>Question</a:t>
            </a:r>
          </a:p>
        </p:txBody>
      </p:sp>
      <p:pic>
        <p:nvPicPr>
          <p:cNvPr id="11" name="Picture 10" descr="Close-up of a server network panel with lights and cables">
            <a:extLst>
              <a:ext uri="{FF2B5EF4-FFF2-40B4-BE49-F238E27FC236}">
                <a16:creationId xmlns:a16="http://schemas.microsoft.com/office/drawing/2014/main" id="{3A27A4F1-C378-BB56-139A-52ED46CC84F8}"/>
              </a:ext>
            </a:extLst>
          </p:cNvPr>
          <p:cNvPicPr>
            <a:picLocks noChangeAspect="1"/>
          </p:cNvPicPr>
          <p:nvPr/>
        </p:nvPicPr>
        <p:blipFill rotWithShape="1">
          <a:blip r:embed="rId2"/>
          <a:srcRect l="10094" r="44575" b="-1"/>
          <a:stretch/>
        </p:blipFill>
        <p:spPr>
          <a:xfrm>
            <a:off x="20" y="10"/>
            <a:ext cx="4657324" cy="6857990"/>
          </a:xfrm>
          <a:prstGeom prst="rect">
            <a:avLst/>
          </a:prstGeom>
        </p:spPr>
      </p:pic>
      <p:sp>
        <p:nvSpPr>
          <p:cNvPr id="9" name="Text Placeholder 3"/>
          <p:cNvSpPr>
            <a:spLocks noGrp="1"/>
          </p:cNvSpPr>
          <p:nvPr>
            <p:ph type="body" sz="half" idx="2"/>
          </p:nvPr>
        </p:nvSpPr>
        <p:spPr>
          <a:xfrm>
            <a:off x="5300810" y="2587625"/>
            <a:ext cx="5927577" cy="3594100"/>
          </a:xfrm>
        </p:spPr>
        <p:txBody>
          <a:bodyPr vert="horz" lIns="91440" tIns="45720" rIns="91440" bIns="45720" rtlCol="0" anchor="t">
            <a:normAutofit/>
          </a:bodyPr>
          <a:lstStyle/>
          <a:p>
            <a:pPr>
              <a:lnSpc>
                <a:spcPct val="91000"/>
              </a:lnSpc>
              <a:spcBef>
                <a:spcPts val="0"/>
              </a:spcBef>
            </a:pPr>
            <a:r>
              <a:rPr lang="en-US" sz="2000" dirty="0"/>
              <a:t>What effect does the </a:t>
            </a:r>
            <a:r>
              <a:rPr lang="en-US" sz="2000"/>
              <a:t>sudo</a:t>
            </a:r>
            <a:r>
              <a:rPr lang="en-US" sz="2000" dirty="0"/>
              <a:t> </a:t>
            </a:r>
            <a:r>
              <a:rPr lang="en-US" sz="2000"/>
              <a:t>iptables</a:t>
            </a:r>
            <a:r>
              <a:rPr lang="en-US" sz="2000" dirty="0"/>
              <a:t> --policy INPUT DROP command have on the access to computing resources?</a:t>
            </a:r>
            <a:endParaRPr lang="en-US" sz="2000"/>
          </a:p>
          <a:p>
            <a:pPr>
              <a:lnSpc>
                <a:spcPct val="91000"/>
              </a:lnSpc>
              <a:spcBef>
                <a:spcPts val="0"/>
              </a:spcBef>
            </a:pPr>
            <a:endParaRPr lang="en-US" sz="2000"/>
          </a:p>
          <a:p>
            <a:pPr>
              <a:lnSpc>
                <a:spcPct val="91000"/>
              </a:lnSpc>
              <a:spcBef>
                <a:spcPts val="0"/>
              </a:spcBef>
            </a:pPr>
            <a:endParaRPr lang="en-US" sz="2000"/>
          </a:p>
          <a:p>
            <a:pPr marL="171450" indent="-171450">
              <a:lnSpc>
                <a:spcPct val="91000"/>
              </a:lnSpc>
              <a:spcBef>
                <a:spcPts val="0"/>
              </a:spcBef>
              <a:buFont typeface="Arial" panose="020B0604020202020204" pitchFamily="34" charset="0"/>
              <a:buChar char="•"/>
            </a:pPr>
            <a:r>
              <a:rPr lang="en-US" sz="2000" dirty="0"/>
              <a:t>The </a:t>
            </a:r>
            <a:r>
              <a:rPr lang="en-US" sz="2000"/>
              <a:t>sudo</a:t>
            </a:r>
            <a:r>
              <a:rPr lang="en-US" sz="2000" dirty="0"/>
              <a:t> iptables --policy INPUT DROP command blocked incoming traffic to the network so that Nmap cannot tell whether the ports are open or closed. This allows System Administrators to block incoming traffic to computing resources.</a:t>
            </a:r>
            <a:endParaRPr lang="en-US" sz="2000"/>
          </a:p>
          <a:p>
            <a:pPr marL="171450" indent="-171450">
              <a:lnSpc>
                <a:spcPct val="91000"/>
              </a:lnSpc>
              <a:spcBef>
                <a:spcPts val="0"/>
              </a:spcBef>
              <a:buFont typeface="Arial" panose="020B0604020202020204" pitchFamily="34" charset="0"/>
              <a:buChar char="•"/>
            </a:pPr>
            <a:endParaRPr lang="en-US" sz="2000"/>
          </a:p>
          <a:p>
            <a:pPr>
              <a:lnSpc>
                <a:spcPct val="91000"/>
              </a:lnSpc>
              <a:spcBef>
                <a:spcPts val="0"/>
              </a:spcBef>
            </a:pPr>
            <a:endParaRPr lang="en-US" sz="2000"/>
          </a:p>
          <a:p>
            <a:pPr>
              <a:lnSpc>
                <a:spcPct val="91000"/>
              </a:lnSpc>
              <a:spcBef>
                <a:spcPts val="0"/>
              </a:spcBef>
            </a:pPr>
            <a:endParaRPr lang="en-US" sz="2000"/>
          </a:p>
        </p:txBody>
      </p:sp>
    </p:spTree>
    <p:extLst>
      <p:ext uri="{BB962C8B-B14F-4D97-AF65-F5344CB8AC3E}">
        <p14:creationId xmlns:p14="http://schemas.microsoft.com/office/powerpoint/2010/main" val="98318913"/>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592817" y="2850088"/>
            <a:ext cx="2187826" cy="1609617"/>
          </a:xfrm>
        </p:spPr>
        <p:txBody>
          <a:bodyPr vert="horz" lIns="91440" tIns="45720" rIns="91440" bIns="45720" rtlCol="0" anchor="t">
            <a:noAutofit/>
          </a:bodyPr>
          <a:lstStyle/>
          <a:p>
            <a:pPr>
              <a:lnSpc>
                <a:spcPct val="90000"/>
              </a:lnSpc>
            </a:pPr>
            <a:r>
              <a:rPr lang="en-US" sz="4800" dirty="0">
                <a:solidFill>
                  <a:schemeClr val="tx1"/>
                </a:solidFill>
              </a:rPr>
              <a:t>Nmap Scan</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592817" y="363834"/>
            <a:ext cx="2189804" cy="1494117"/>
          </a:xfrm>
        </p:spPr>
        <p:txBody>
          <a:bodyPr vert="horz" lIns="91440" tIns="45720" rIns="91440" bIns="45720" rtlCol="0" anchor="b">
            <a:normAutofit/>
          </a:bodyPr>
          <a:lstStyle/>
          <a:p>
            <a:pPr>
              <a:lnSpc>
                <a:spcPct val="90000"/>
              </a:lnSpc>
              <a:spcBef>
                <a:spcPts val="1000"/>
              </a:spcBef>
            </a:pPr>
            <a:r>
              <a:rPr lang="en-US" sz="2000" dirty="0">
                <a:solidFill>
                  <a:srgbClr val="FFFFFF"/>
                </a:solidFill>
              </a:rPr>
              <a:t>This screenshot should show the Nmap scan result of the Linux Server VM.</a:t>
            </a:r>
          </a:p>
        </p:txBody>
      </p:sp>
      <p:pic>
        <p:nvPicPr>
          <p:cNvPr id="4" name="Picture 3" descr="A screenshot of a computer&#10;&#10;Description automatically generated">
            <a:extLst>
              <a:ext uri="{FF2B5EF4-FFF2-40B4-BE49-F238E27FC236}">
                <a16:creationId xmlns:a16="http://schemas.microsoft.com/office/drawing/2014/main" id="{27014358-8575-9D0F-04DE-18308F95B0BE}"/>
              </a:ext>
            </a:extLst>
          </p:cNvPr>
          <p:cNvPicPr>
            <a:picLocks noChangeAspect="1"/>
          </p:cNvPicPr>
          <p:nvPr/>
        </p:nvPicPr>
        <p:blipFill>
          <a:blip r:embed="rId2"/>
          <a:stretch>
            <a:fillRect/>
          </a:stretch>
        </p:blipFill>
        <p:spPr>
          <a:xfrm>
            <a:off x="3497179" y="363834"/>
            <a:ext cx="7732158" cy="6050413"/>
          </a:xfrm>
          <a:prstGeom prst="rect">
            <a:avLst/>
          </a:prstGeom>
        </p:spPr>
      </p:pic>
    </p:spTree>
    <p:extLst>
      <p:ext uri="{BB962C8B-B14F-4D97-AF65-F5344CB8AC3E}">
        <p14:creationId xmlns:p14="http://schemas.microsoft.com/office/powerpoint/2010/main" val="35258582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9A1C012-8297-4361-ACE8-A2509FB18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adlock on computer motherboard">
            <a:extLst>
              <a:ext uri="{FF2B5EF4-FFF2-40B4-BE49-F238E27FC236}">
                <a16:creationId xmlns:a16="http://schemas.microsoft.com/office/drawing/2014/main" id="{372D5D9F-26FB-1A63-56FB-21D5D2CCFBD5}"/>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5816E978-1809-4EE5-9DFC-90ECA301A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A3AE3C-C02F-28E4-F8EC-8B4BF4493898}"/>
              </a:ext>
            </a:extLst>
          </p:cNvPr>
          <p:cNvSpPr>
            <a:spLocks noGrp="1"/>
          </p:cNvSpPr>
          <p:nvPr>
            <p:ph type="title"/>
          </p:nvPr>
        </p:nvSpPr>
        <p:spPr>
          <a:xfrm>
            <a:off x="960120" y="3681454"/>
            <a:ext cx="10268712" cy="1550896"/>
          </a:xfrm>
        </p:spPr>
        <p:txBody>
          <a:bodyPr vert="horz" lIns="91440" tIns="45720" rIns="91440" bIns="45720" rtlCol="0" anchor="b">
            <a:normAutofit/>
          </a:bodyPr>
          <a:lstStyle/>
          <a:p>
            <a:pPr algn="ctr"/>
            <a:r>
              <a:rPr lang="en-US" sz="4800">
                <a:solidFill>
                  <a:srgbClr val="FFFFFF"/>
                </a:solidFill>
              </a:rPr>
              <a:t>Bring Your Own Device (BYOD) Security Policy</a:t>
            </a:r>
          </a:p>
        </p:txBody>
      </p:sp>
    </p:spTree>
    <p:extLst>
      <p:ext uri="{BB962C8B-B14F-4D97-AF65-F5344CB8AC3E}">
        <p14:creationId xmlns:p14="http://schemas.microsoft.com/office/powerpoint/2010/main" val="386891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JuxtaposeVTI">
  <a:themeElements>
    <a:clrScheme name="AnalogousFromDarkSeedLeftStep">
      <a:dk1>
        <a:srgbClr val="000000"/>
      </a:dk1>
      <a:lt1>
        <a:srgbClr val="FFFFFF"/>
      </a:lt1>
      <a:dk2>
        <a:srgbClr val="1B3025"/>
      </a:dk2>
      <a:lt2>
        <a:srgbClr val="F0F3F1"/>
      </a:lt2>
      <a:accent1>
        <a:srgbClr val="C34D96"/>
      </a:accent1>
      <a:accent2>
        <a:srgbClr val="AD3BB1"/>
      </a:accent2>
      <a:accent3>
        <a:srgbClr val="8D4DC3"/>
      </a:accent3>
      <a:accent4>
        <a:srgbClr val="5749B7"/>
      </a:accent4>
      <a:accent5>
        <a:srgbClr val="4D6FC3"/>
      </a:accent5>
      <a:accent6>
        <a:srgbClr val="3B8EB1"/>
      </a:accent6>
      <a:hlink>
        <a:srgbClr val="3F4FBF"/>
      </a:hlink>
      <a:folHlink>
        <a:srgbClr val="7F7F7F"/>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docProps/app.xml><?xml version="1.0" encoding="utf-8"?>
<Properties xmlns="http://schemas.openxmlformats.org/officeDocument/2006/extended-properties" xmlns:vt="http://schemas.openxmlformats.org/officeDocument/2006/docPropsVTypes">
  <Template>TM03457444[[fn=Basis]]</Template>
  <TotalTime>1515</TotalTime>
  <Words>415</Words>
  <Application>Microsoft Office PowerPoint</Application>
  <PresentationFormat>Widescreen</PresentationFormat>
  <Paragraphs>56</Paragraphs>
  <Slides>22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Links</vt:lpstr>
      </vt:variant>
      <vt:variant>
        <vt:i4>1</vt:i4>
      </vt:variant>
      <vt:variant>
        <vt:lpstr>Slide Titles</vt:lpstr>
      </vt:variant>
      <vt:variant>
        <vt:i4>22</vt:i4>
      </vt:variant>
    </vt:vector>
  </HeadingPairs>
  <TitlesOfParts>
    <vt:vector size="29" baseType="lpstr">
      <vt:lpstr>Arial</vt:lpstr>
      <vt:lpstr>Calibri</vt:lpstr>
      <vt:lpstr>Franklin Gothic Demi Cond</vt:lpstr>
      <vt:lpstr>Franklin Gothic Medium</vt:lpstr>
      <vt:lpstr>Wingdings</vt:lpstr>
      <vt:lpstr>JuxtaposeVTI</vt:lpstr>
      <vt:lpstr>C:\Users\fkngf\Documents\BYOD Security Policy Template_MATA.docx</vt:lpstr>
      <vt:lpstr>SEC 285  Final Project</vt:lpstr>
      <vt:lpstr>Introduction</vt:lpstr>
      <vt:lpstr>Asymmetric Key Encryption</vt:lpstr>
      <vt:lpstr>File Encryption</vt:lpstr>
      <vt:lpstr>File Decryption</vt:lpstr>
      <vt:lpstr>Stateful Firewall</vt:lpstr>
      <vt:lpstr>Question</vt:lpstr>
      <vt:lpstr>Nmap Scan</vt:lpstr>
      <vt:lpstr>Bring Your Own Device (BYOD) Security Policy</vt:lpstr>
      <vt:lpstr>PowerPoint Presentation</vt:lpstr>
      <vt:lpstr>Multifactor Authentication (MFA)</vt:lpstr>
      <vt:lpstr>Common-auth Configuration File</vt:lpstr>
      <vt:lpstr>MFA Logon Screen</vt:lpstr>
      <vt:lpstr>Vulnerability assessment</vt:lpstr>
      <vt:lpstr>Nmap</vt:lpstr>
      <vt:lpstr>NetCat</vt:lpstr>
      <vt:lpstr>Wireshark</vt:lpstr>
      <vt:lpstr>Nessus</vt:lpstr>
      <vt:lpstr>Challenges</vt:lpstr>
      <vt:lpstr>Career Skills</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Branden Mata</dc:creator>
  <cp:lastModifiedBy>Branden Mata</cp:lastModifiedBy>
  <cp:revision>43</cp:revision>
  <dcterms:created xsi:type="dcterms:W3CDTF">2024-02-15T01:13:26Z</dcterms:created>
  <dcterms:modified xsi:type="dcterms:W3CDTF">2024-02-20T03:00:43Z</dcterms:modified>
</cp:coreProperties>
</file>