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448" r:id="rId5"/>
    <p:sldId id="259" r:id="rId6"/>
    <p:sldId id="2457" r:id="rId7"/>
    <p:sldId id="258" r:id="rId8"/>
    <p:sldId id="261" r:id="rId9"/>
    <p:sldId id="2458" r:id="rId10"/>
    <p:sldId id="265" r:id="rId11"/>
    <p:sldId id="2459" r:id="rId12"/>
    <p:sldId id="266" r:id="rId13"/>
    <p:sldId id="2460" r:id="rId14"/>
    <p:sldId id="269" r:id="rId15"/>
    <p:sldId id="262" r:id="rId16"/>
    <p:sldId id="2454" r:id="rId17"/>
    <p:sldId id="2456" r:id="rId18"/>
    <p:sldId id="2461" r:id="rId19"/>
    <p:sldId id="24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5033" autoAdjust="0"/>
  </p:normalViewPr>
  <p:slideViewPr>
    <p:cSldViewPr snapToGrid="0">
      <p:cViewPr>
        <p:scale>
          <a:sx n="75" d="100"/>
          <a:sy n="75" d="100"/>
        </p:scale>
        <p:origin x="43" y="163"/>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8/26/2023</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8/26/2023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2</a:t>
            </a:fld>
            <a:endParaRPr lang="en-US" dirty="0"/>
          </a:p>
        </p:txBody>
      </p:sp>
    </p:spTree>
    <p:extLst>
      <p:ext uri="{BB962C8B-B14F-4D97-AF65-F5344CB8AC3E}">
        <p14:creationId xmlns:p14="http://schemas.microsoft.com/office/powerpoint/2010/main" val="16329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14</a:t>
            </a:fld>
            <a:endParaRPr lang="en-US" dirty="0"/>
          </a:p>
        </p:txBody>
      </p:sp>
    </p:spTree>
    <p:extLst>
      <p:ext uri="{BB962C8B-B14F-4D97-AF65-F5344CB8AC3E}">
        <p14:creationId xmlns:p14="http://schemas.microsoft.com/office/powerpoint/2010/main" val="163294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75869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7.png"/><Relationship Id="rId5" Type="http://schemas.microsoft.com/office/2007/relationships/hdphoto" Target="../media/hdphoto7.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t>Branden Mata</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p:txBody>
          <a:bodyPr/>
          <a:lstStyle/>
          <a:p>
            <a:r>
              <a:rPr lang="en-US" dirty="0"/>
              <a:t>Netw191</a:t>
            </a:r>
          </a:p>
        </p:txBody>
      </p:sp>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p:txBody>
          <a:bodyPr/>
          <a:lstStyle/>
          <a:p>
            <a:r>
              <a:rPr lang="en-US" dirty="0"/>
              <a:t>Final Project</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B356B0-9CD4-40F6-9F9D-CBE358C3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842695" y="603945"/>
            <a:ext cx="5847781" cy="539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800" dirty="0"/>
              <a:t>SOHO Wireless Network Security</a:t>
            </a:r>
          </a:p>
        </p:txBody>
      </p:sp>
      <p:sp>
        <p:nvSpPr>
          <p:cNvPr id="3" name="Content Placeholder 2"/>
          <p:cNvSpPr>
            <a:spLocks noGrp="1"/>
          </p:cNvSpPr>
          <p:nvPr>
            <p:ph idx="1"/>
          </p:nvPr>
        </p:nvSpPr>
        <p:spPr>
          <a:xfrm>
            <a:off x="842695" y="1143883"/>
            <a:ext cx="6726505" cy="5714118"/>
          </a:xfrm>
        </p:spPr>
        <p:txBody>
          <a:bodyPr vert="horz" lIns="91440" tIns="45720" rIns="91440" bIns="45720" rtlCol="0" anchor="ctr">
            <a:normAutofit/>
          </a:bodyPr>
          <a:lstStyle/>
          <a:p>
            <a:pPr marL="0">
              <a:lnSpc>
                <a:spcPct val="90000"/>
              </a:lnSpc>
              <a:spcBef>
                <a:spcPts val="0"/>
              </a:spcBef>
            </a:pPr>
            <a:r>
              <a:rPr lang="en-US" sz="1200" dirty="0"/>
              <a:t>1. What are the factory default username and password of a TP-Link router? Why is it important to change the default username and password of a SOHO router? </a:t>
            </a:r>
          </a:p>
          <a:p>
            <a:pPr marL="0">
              <a:lnSpc>
                <a:spcPct val="90000"/>
              </a:lnSpc>
              <a:spcBef>
                <a:spcPts val="0"/>
              </a:spcBef>
            </a:pPr>
            <a:r>
              <a:rPr lang="en-US" sz="1200" b="1" dirty="0"/>
              <a:t>Answer: </a:t>
            </a:r>
          </a:p>
          <a:p>
            <a:pPr marL="0">
              <a:lnSpc>
                <a:spcPct val="90000"/>
              </a:lnSpc>
              <a:spcBef>
                <a:spcPts val="0"/>
              </a:spcBef>
            </a:pPr>
            <a:r>
              <a:rPr lang="en-US" sz="1200" dirty="0"/>
              <a:t>Default User Name – admin</a:t>
            </a:r>
          </a:p>
          <a:p>
            <a:pPr marL="0">
              <a:lnSpc>
                <a:spcPct val="90000"/>
              </a:lnSpc>
              <a:spcBef>
                <a:spcPts val="0"/>
              </a:spcBef>
            </a:pPr>
            <a:r>
              <a:rPr lang="en-US" sz="1200" dirty="0"/>
              <a:t>Default Password – admin</a:t>
            </a:r>
          </a:p>
          <a:p>
            <a:pPr marL="0">
              <a:lnSpc>
                <a:spcPct val="90000"/>
              </a:lnSpc>
              <a:spcBef>
                <a:spcPts val="0"/>
              </a:spcBef>
            </a:pPr>
            <a:r>
              <a:rPr lang="en-US" sz="1200" dirty="0"/>
              <a:t>Default IP Address – 192.168.0.1</a:t>
            </a:r>
          </a:p>
          <a:p>
            <a:pPr marL="0">
              <a:lnSpc>
                <a:spcPct val="90000"/>
              </a:lnSpc>
              <a:spcBef>
                <a:spcPts val="0"/>
              </a:spcBef>
            </a:pPr>
            <a:r>
              <a:rPr lang="en-US" sz="1200" dirty="0"/>
              <a:t>Default Subnet Mask – 255.255.255.0</a:t>
            </a:r>
          </a:p>
          <a:p>
            <a:pPr marL="0">
              <a:lnSpc>
                <a:spcPct val="90000"/>
              </a:lnSpc>
              <a:spcBef>
                <a:spcPts val="0"/>
              </a:spcBef>
            </a:pPr>
            <a:r>
              <a:rPr lang="en-US" sz="1200" dirty="0"/>
              <a:t>   It is important to change the default </a:t>
            </a:r>
          </a:p>
          <a:p>
            <a:pPr marL="0">
              <a:lnSpc>
                <a:spcPct val="90000"/>
              </a:lnSpc>
              <a:spcBef>
                <a:spcPts val="0"/>
              </a:spcBef>
            </a:pPr>
            <a:r>
              <a:rPr lang="en-US" sz="1200" dirty="0"/>
              <a:t>username and password of a SOHO router, because it is</a:t>
            </a:r>
          </a:p>
          <a:p>
            <a:pPr marL="0">
              <a:lnSpc>
                <a:spcPct val="90000"/>
              </a:lnSpc>
              <a:spcBef>
                <a:spcPts val="0"/>
              </a:spcBef>
            </a:pPr>
            <a:r>
              <a:rPr lang="en-US" sz="1200" dirty="0"/>
              <a:t>vulnerable for other devices to use your router.</a:t>
            </a:r>
          </a:p>
          <a:p>
            <a:pPr marL="0">
              <a:lnSpc>
                <a:spcPct val="90000"/>
              </a:lnSpc>
              <a:spcBef>
                <a:spcPts val="0"/>
              </a:spcBef>
            </a:pPr>
            <a:r>
              <a:rPr lang="en-US" sz="1200" dirty="0"/>
              <a:t>2. To protect a SOHO wireless network with a small number of devices, which address management method provides more control, configuring the device IP addresses manually (static IP) or using a DHCP server (dynamic IP)? Why?</a:t>
            </a:r>
          </a:p>
          <a:p>
            <a:pPr marL="0">
              <a:lnSpc>
                <a:spcPct val="90000"/>
              </a:lnSpc>
              <a:spcBef>
                <a:spcPts val="0"/>
              </a:spcBef>
            </a:pPr>
            <a:r>
              <a:rPr lang="en-US" sz="1200" b="1" dirty="0"/>
              <a:t>Answer:</a:t>
            </a:r>
          </a:p>
          <a:p>
            <a:pPr marL="0">
              <a:lnSpc>
                <a:spcPct val="90000"/>
              </a:lnSpc>
              <a:spcBef>
                <a:spcPts val="0"/>
              </a:spcBef>
            </a:pPr>
            <a:r>
              <a:rPr lang="en-US" sz="1200" dirty="0"/>
              <a:t>A static IP address will protect a SOHO wireless network </a:t>
            </a:r>
          </a:p>
          <a:p>
            <a:pPr marL="0">
              <a:lnSpc>
                <a:spcPct val="90000"/>
              </a:lnSpc>
              <a:spcBef>
                <a:spcPts val="0"/>
              </a:spcBef>
            </a:pPr>
            <a:r>
              <a:rPr lang="en-US" sz="1200" dirty="0"/>
              <a:t>with a small number of devices and provide more control,</a:t>
            </a:r>
          </a:p>
          <a:p>
            <a:pPr marL="0">
              <a:lnSpc>
                <a:spcPct val="90000"/>
              </a:lnSpc>
              <a:spcBef>
                <a:spcPts val="0"/>
              </a:spcBef>
            </a:pPr>
            <a:r>
              <a:rPr lang="en-US" sz="1200" dirty="0"/>
              <a:t>because the IP address is reserved for those devices.</a:t>
            </a:r>
          </a:p>
          <a:p>
            <a:pPr marL="0">
              <a:lnSpc>
                <a:spcPct val="90000"/>
              </a:lnSpc>
              <a:spcBef>
                <a:spcPts val="0"/>
              </a:spcBef>
            </a:pPr>
            <a:r>
              <a:rPr lang="en-US" sz="1200" dirty="0"/>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a:lnSpc>
                <a:spcPct val="90000"/>
              </a:lnSpc>
              <a:spcBef>
                <a:spcPts val="0"/>
              </a:spcBef>
            </a:pPr>
            <a:r>
              <a:rPr lang="en-US" sz="1200" b="1" dirty="0"/>
              <a:t>Answer:</a:t>
            </a:r>
          </a:p>
          <a:p>
            <a:pPr>
              <a:lnSpc>
                <a:spcPct val="90000"/>
              </a:lnSpc>
            </a:pPr>
            <a:r>
              <a:rPr lang="en-US" sz="1200" dirty="0"/>
              <a:t>The MAC filtering feature allows you to control the wireless</a:t>
            </a:r>
          </a:p>
          <a:p>
            <a:pPr>
              <a:lnSpc>
                <a:spcPct val="90000"/>
              </a:lnSpc>
            </a:pPr>
            <a:r>
              <a:rPr lang="en-US" sz="1200" dirty="0"/>
              <a:t>stations accessing the AP, which depend on the station’s MAC</a:t>
            </a:r>
          </a:p>
          <a:p>
            <a:pPr>
              <a:lnSpc>
                <a:spcPct val="90000"/>
              </a:lnSpc>
            </a:pPr>
            <a:r>
              <a:rPr lang="en-US" sz="1200" dirty="0"/>
              <a:t>addresses. If it is enabled and there are no entries in the list,</a:t>
            </a:r>
          </a:p>
          <a:p>
            <a:pPr>
              <a:lnSpc>
                <a:spcPct val="90000"/>
              </a:lnSpc>
            </a:pPr>
            <a:r>
              <a:rPr lang="en-US" sz="1200" dirty="0"/>
              <a:t>no wireless stations can access the AP.</a:t>
            </a:r>
          </a:p>
          <a:p>
            <a:pPr>
              <a:lnSpc>
                <a:spcPct val="90000"/>
              </a:lnSpc>
            </a:pPr>
            <a:endParaRPr lang="en-US" sz="700" dirty="0"/>
          </a:p>
          <a:p>
            <a:pPr>
              <a:lnSpc>
                <a:spcPct val="90000"/>
              </a:lnSpc>
            </a:pPr>
            <a:endParaRPr lang="en-US" sz="700" dirty="0"/>
          </a:p>
          <a:p>
            <a:pPr>
              <a:lnSpc>
                <a:spcPct val="90000"/>
              </a:lnSpc>
            </a:pPr>
            <a:endParaRPr lang="en-US" sz="700" dirty="0"/>
          </a:p>
          <a:p>
            <a:pPr>
              <a:lnSpc>
                <a:spcPct val="90000"/>
              </a:lnSpc>
            </a:pPr>
            <a:endParaRPr lang="en-US" sz="700" dirty="0"/>
          </a:p>
        </p:txBody>
      </p:sp>
      <p:sp>
        <p:nvSpPr>
          <p:cNvPr id="18" name="Rectangle 17">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395"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2" name="Rectangle 21">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Rectangle 23">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9379"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B4C32B-F238-4D39-7D32-A5477DBBFCE7}"/>
              </a:ext>
            </a:extLst>
          </p:cNvPr>
          <p:cNvPicPr>
            <a:picLocks noChangeAspect="1"/>
          </p:cNvPicPr>
          <p:nvPr/>
        </p:nvPicPr>
        <p:blipFill>
          <a:blip r:embed="rId2"/>
          <a:stretch>
            <a:fillRect/>
          </a:stretch>
        </p:blipFill>
        <p:spPr>
          <a:xfrm>
            <a:off x="8021940" y="591635"/>
            <a:ext cx="3852902" cy="1643621"/>
          </a:xfrm>
          <a:prstGeom prst="rect">
            <a:avLst/>
          </a:prstGeom>
        </p:spPr>
      </p:pic>
      <p:pic>
        <p:nvPicPr>
          <p:cNvPr id="6" name="Picture 5" descr="A screenshot of a computer">
            <a:extLst>
              <a:ext uri="{FF2B5EF4-FFF2-40B4-BE49-F238E27FC236}">
                <a16:creationId xmlns:a16="http://schemas.microsoft.com/office/drawing/2014/main" id="{E2959205-74F7-858E-01B2-08A2E7A95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552" y="2383217"/>
            <a:ext cx="3894337" cy="2190565"/>
          </a:xfrm>
          <a:prstGeom prst="rect">
            <a:avLst/>
          </a:prstGeom>
        </p:spPr>
      </p:pic>
      <p:pic>
        <p:nvPicPr>
          <p:cNvPr id="11" name="Picture 10">
            <a:extLst>
              <a:ext uri="{FF2B5EF4-FFF2-40B4-BE49-F238E27FC236}">
                <a16:creationId xmlns:a16="http://schemas.microsoft.com/office/drawing/2014/main" id="{DF29114A-A58B-98BA-E3D0-1AF0D3D8D635}"/>
              </a:ext>
            </a:extLst>
          </p:cNvPr>
          <p:cNvPicPr>
            <a:picLocks noChangeAspect="1"/>
          </p:cNvPicPr>
          <p:nvPr/>
        </p:nvPicPr>
        <p:blipFill>
          <a:blip r:embed="rId4"/>
          <a:stretch>
            <a:fillRect/>
          </a:stretch>
        </p:blipFill>
        <p:spPr>
          <a:xfrm>
            <a:off x="7983552" y="4721743"/>
            <a:ext cx="3891290" cy="1492651"/>
          </a:xfrm>
          <a:prstGeom prst="rect">
            <a:avLst/>
          </a:prstGeom>
        </p:spPr>
      </p:pic>
    </p:spTree>
    <p:extLst>
      <p:ext uri="{BB962C8B-B14F-4D97-AF65-F5344CB8AC3E}">
        <p14:creationId xmlns:p14="http://schemas.microsoft.com/office/powerpoint/2010/main" val="59147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137034" y="609597"/>
            <a:ext cx="9392421"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kern="1200">
                <a:solidFill>
                  <a:schemeClr val="tx1"/>
                </a:solidFill>
                <a:latin typeface="+mj-lt"/>
                <a:ea typeface="+mj-ea"/>
                <a:cs typeface="+mj-cs"/>
              </a:rPr>
              <a:t>SOHO Wireless Network Security</a:t>
            </a:r>
          </a:p>
        </p:txBody>
      </p:sp>
      <p:sp>
        <p:nvSpPr>
          <p:cNvPr id="3" name="Content Placeholder 2"/>
          <p:cNvSpPr>
            <a:spLocks noGrp="1"/>
          </p:cNvSpPr>
          <p:nvPr>
            <p:ph idx="1"/>
          </p:nvPr>
        </p:nvSpPr>
        <p:spPr>
          <a:xfrm>
            <a:off x="1137033" y="1940438"/>
            <a:ext cx="5156509" cy="4175697"/>
          </a:xfrm>
        </p:spPr>
        <p:txBody>
          <a:bodyPr vert="horz" lIns="91440" tIns="45720" rIns="91440" bIns="45720" rtlCol="0">
            <a:normAutofit/>
          </a:bodyPr>
          <a:lstStyle/>
          <a:p>
            <a:pPr marL="0">
              <a:lnSpc>
                <a:spcPct val="90000"/>
              </a:lnSpc>
              <a:spcBef>
                <a:spcPts val="0"/>
              </a:spcBef>
            </a:pPr>
            <a:r>
              <a:rPr lang="en-US" sz="1200" dirty="0"/>
              <a:t>1. What wireless security settings are displayed on the Wireless Security page? Which one is recommended by the vendor? Why? </a:t>
            </a:r>
          </a:p>
          <a:p>
            <a:pPr marL="0">
              <a:lnSpc>
                <a:spcPct val="90000"/>
              </a:lnSpc>
              <a:spcBef>
                <a:spcPts val="0"/>
              </a:spcBef>
            </a:pPr>
            <a:r>
              <a:rPr lang="en-US" sz="1200" b="1" dirty="0"/>
              <a:t>Answer:</a:t>
            </a:r>
          </a:p>
          <a:p>
            <a:pPr marL="0">
              <a:lnSpc>
                <a:spcPct val="90000"/>
              </a:lnSpc>
              <a:spcBef>
                <a:spcPts val="0"/>
              </a:spcBef>
            </a:pPr>
            <a:r>
              <a:rPr lang="en-US" sz="1200" dirty="0"/>
              <a:t>WPA/WPA2 – Personal, WPA/WPA2 – Enterprise,</a:t>
            </a:r>
          </a:p>
          <a:p>
            <a:pPr marL="0">
              <a:lnSpc>
                <a:spcPct val="90000"/>
              </a:lnSpc>
              <a:spcBef>
                <a:spcPts val="0"/>
              </a:spcBef>
            </a:pPr>
            <a:r>
              <a:rPr lang="en-US" sz="1200" dirty="0"/>
              <a:t>WEP, and Disable Wireless Security are the settings displayed</a:t>
            </a:r>
          </a:p>
          <a:p>
            <a:pPr marL="0">
              <a:lnSpc>
                <a:spcPct val="90000"/>
              </a:lnSpc>
              <a:spcBef>
                <a:spcPts val="0"/>
              </a:spcBef>
            </a:pPr>
            <a:r>
              <a:rPr lang="en-US" sz="1200" dirty="0"/>
              <a:t>on the Wireless Security page.</a:t>
            </a:r>
          </a:p>
          <a:p>
            <a:pPr marL="0">
              <a:lnSpc>
                <a:spcPct val="90000"/>
              </a:lnSpc>
              <a:spcBef>
                <a:spcPts val="0"/>
              </a:spcBef>
            </a:pPr>
            <a:r>
              <a:rPr lang="en-US" sz="1200" dirty="0"/>
              <a:t>WPA/WPA 2 – Personal is recommended  by the vendor, </a:t>
            </a:r>
          </a:p>
          <a:p>
            <a:pPr marL="0">
              <a:lnSpc>
                <a:spcPct val="90000"/>
              </a:lnSpc>
              <a:spcBef>
                <a:spcPts val="0"/>
              </a:spcBef>
            </a:pPr>
            <a:r>
              <a:rPr lang="en-US" sz="1200" dirty="0"/>
              <a:t>because it is based on pre-shared passphrase.</a:t>
            </a:r>
          </a:p>
          <a:p>
            <a:pPr marL="0">
              <a:lnSpc>
                <a:spcPct val="90000"/>
              </a:lnSpc>
              <a:spcBef>
                <a:spcPts val="0"/>
              </a:spcBef>
            </a:pPr>
            <a:endParaRPr lang="en-US" sz="1200" dirty="0"/>
          </a:p>
          <a:p>
            <a:pPr marL="0">
              <a:lnSpc>
                <a:spcPct val="90000"/>
              </a:lnSpc>
              <a:spcBef>
                <a:spcPts val="0"/>
              </a:spcBef>
            </a:pPr>
            <a:r>
              <a:rPr lang="en-US" sz="1200" dirty="0"/>
              <a:t>2. Among the configurations you explored in this module, which one is a true security function? Why?</a:t>
            </a:r>
          </a:p>
          <a:p>
            <a:pPr marL="0">
              <a:lnSpc>
                <a:spcPct val="90000"/>
              </a:lnSpc>
              <a:spcBef>
                <a:spcPts val="0"/>
              </a:spcBef>
            </a:pPr>
            <a:r>
              <a:rPr lang="en-US" sz="1200" b="1" dirty="0"/>
              <a:t>Answer:</a:t>
            </a:r>
          </a:p>
          <a:p>
            <a:pPr marL="0">
              <a:lnSpc>
                <a:spcPct val="90000"/>
              </a:lnSpc>
              <a:spcBef>
                <a:spcPts val="0"/>
              </a:spcBef>
            </a:pPr>
            <a:r>
              <a:rPr lang="en-US" sz="1200" dirty="0"/>
              <a:t>The configuration I explored in this module </a:t>
            </a:r>
          </a:p>
          <a:p>
            <a:pPr marL="0">
              <a:lnSpc>
                <a:spcPct val="90000"/>
              </a:lnSpc>
              <a:spcBef>
                <a:spcPts val="0"/>
              </a:spcBef>
            </a:pPr>
            <a:r>
              <a:rPr lang="en-US" sz="1200" dirty="0"/>
              <a:t>that I consider a true security function is setting a WPA/WPA 2 passphrase,</a:t>
            </a:r>
          </a:p>
          <a:p>
            <a:pPr marL="0">
              <a:lnSpc>
                <a:spcPct val="90000"/>
              </a:lnSpc>
              <a:spcBef>
                <a:spcPts val="0"/>
              </a:spcBef>
            </a:pPr>
            <a:r>
              <a:rPr lang="en-US" sz="1200" dirty="0"/>
              <a:t>because it is pre-shared, and only devices that know it can connect.</a:t>
            </a:r>
          </a:p>
          <a:p>
            <a:pPr marL="0">
              <a:lnSpc>
                <a:spcPct val="90000"/>
              </a:lnSpc>
              <a:spcBef>
                <a:spcPts val="0"/>
              </a:spcBef>
            </a:pPr>
            <a:endParaRPr lang="en-US" sz="1200" dirty="0"/>
          </a:p>
          <a:p>
            <a:pPr marL="0">
              <a:lnSpc>
                <a:spcPct val="90000"/>
              </a:lnSpc>
              <a:spcBef>
                <a:spcPts val="0"/>
              </a:spcBef>
            </a:pPr>
            <a:endParaRPr lang="en-US" sz="1200" dirty="0"/>
          </a:p>
          <a:p>
            <a:pPr marL="0">
              <a:lnSpc>
                <a:spcPct val="90000"/>
              </a:lnSpc>
              <a:spcBef>
                <a:spcPts val="0"/>
              </a:spcBef>
            </a:pPr>
            <a:endParaRPr lang="en-US" sz="1200" dirty="0"/>
          </a:p>
          <a:p>
            <a:pPr marL="0">
              <a:lnSpc>
                <a:spcPct val="90000"/>
              </a:lnSpc>
              <a:spcBef>
                <a:spcPts val="0"/>
              </a:spcBef>
            </a:pPr>
            <a:r>
              <a:rPr lang="en-US" sz="1200" dirty="0"/>
              <a:t>3. What would you do to protect your wireless network at home? Why?</a:t>
            </a:r>
          </a:p>
          <a:p>
            <a:pPr marL="0">
              <a:lnSpc>
                <a:spcPct val="90000"/>
              </a:lnSpc>
              <a:spcBef>
                <a:spcPts val="0"/>
              </a:spcBef>
            </a:pPr>
            <a:r>
              <a:rPr lang="en-US" sz="1200" b="1" dirty="0"/>
              <a:t>Answer:</a:t>
            </a:r>
          </a:p>
          <a:p>
            <a:pPr marL="0">
              <a:lnSpc>
                <a:spcPct val="90000"/>
              </a:lnSpc>
              <a:spcBef>
                <a:spcPts val="0"/>
              </a:spcBef>
            </a:pPr>
            <a:r>
              <a:rPr lang="en-US" sz="1200" dirty="0"/>
              <a:t>I would set a WPA/WPA 2 –personal passphrase to protect my wireless network at home,</a:t>
            </a:r>
          </a:p>
          <a:p>
            <a:pPr marL="0">
              <a:lnSpc>
                <a:spcPct val="90000"/>
              </a:lnSpc>
              <a:spcBef>
                <a:spcPts val="0"/>
              </a:spcBef>
            </a:pPr>
            <a:r>
              <a:rPr lang="en-US" sz="1200" dirty="0"/>
              <a:t>because any device at home can connect only by knowing the passphrase.</a:t>
            </a:r>
          </a:p>
          <a:p>
            <a:pPr>
              <a:lnSpc>
                <a:spcPct val="90000"/>
              </a:lnSpc>
            </a:pPr>
            <a:endParaRPr lang="en-US" sz="1100" dirty="0"/>
          </a:p>
          <a:p>
            <a:pPr>
              <a:lnSpc>
                <a:spcPct val="90000"/>
              </a:lnSpc>
            </a:pPr>
            <a:endParaRPr lang="en-US" sz="1100" dirty="0"/>
          </a:p>
          <a:p>
            <a:pPr>
              <a:lnSpc>
                <a:spcPct val="90000"/>
              </a:lnSpc>
            </a:pPr>
            <a:endParaRPr lang="en-US" sz="1100" dirty="0"/>
          </a:p>
          <a:p>
            <a:pPr>
              <a:lnSpc>
                <a:spcPct val="90000"/>
              </a:lnSpc>
            </a:pPr>
            <a:endParaRPr lang="en-US" sz="1100" dirty="0"/>
          </a:p>
          <a:p>
            <a:pPr>
              <a:lnSpc>
                <a:spcPct val="90000"/>
              </a:lnSpc>
            </a:pPr>
            <a:endParaRPr lang="en-US" sz="1100" dirty="0"/>
          </a:p>
        </p:txBody>
      </p:sp>
      <p:pic>
        <p:nvPicPr>
          <p:cNvPr id="4" name="Picture 3">
            <a:extLst>
              <a:ext uri="{FF2B5EF4-FFF2-40B4-BE49-F238E27FC236}">
                <a16:creationId xmlns:a16="http://schemas.microsoft.com/office/drawing/2014/main" id="{0C2BC718-8FC4-925F-FA53-46176469914F}"/>
              </a:ext>
            </a:extLst>
          </p:cNvPr>
          <p:cNvPicPr>
            <a:picLocks noChangeAspect="1"/>
          </p:cNvPicPr>
          <p:nvPr/>
        </p:nvPicPr>
        <p:blipFill>
          <a:blip r:embed="rId2"/>
          <a:stretch>
            <a:fillRect/>
          </a:stretch>
        </p:blipFill>
        <p:spPr>
          <a:xfrm>
            <a:off x="6719367" y="3050445"/>
            <a:ext cx="4788505" cy="2024853"/>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9553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anchor="ctr">
            <a:normAutofit/>
          </a:bodyPr>
          <a:lstStyle/>
          <a:p>
            <a:pPr algn="ctr"/>
            <a:r>
              <a:rPr lang="en-US" sz="4800" spc="300" dirty="0"/>
              <a:t>Challenges</a:t>
            </a:r>
          </a:p>
        </p:txBody>
      </p:sp>
      <p:pic>
        <p:nvPicPr>
          <p:cNvPr id="10" name="Picture Placeholder 9" descr="close up of computer boards">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5110" b="15110"/>
          <a:stretch>
            <a:fillRect/>
          </a:stretch>
        </p:blipFill>
        <p:spPr/>
      </p:pic>
      <p:pic>
        <p:nvPicPr>
          <p:cNvPr id="15" name="Picture Placeholder 14" descr="group professional photo">
            <a:extLst>
              <a:ext uri="{FF2B5EF4-FFF2-40B4-BE49-F238E27FC236}">
                <a16:creationId xmlns:a16="http://schemas.microsoft.com/office/drawing/2014/main" id="{4B696E0D-78B0-41A4-A40D-7A4F6E88FEB7}"/>
              </a:ext>
            </a:extLst>
          </p:cNvPr>
          <p:cNvPicPr>
            <a:picLocks noGrp="1" noChangeAspect="1"/>
          </p:cNvPicPr>
          <p:nvPr>
            <p:ph type="pic" sz="quarter" idx="10"/>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22322" b="22322"/>
          <a:stretch>
            <a:fillRect/>
          </a:stretch>
        </p:blipFill>
        <p:spPr/>
      </p:pic>
      <p:sp>
        <p:nvSpPr>
          <p:cNvPr id="5" name="Content Placeholder 4">
            <a:extLst>
              <a:ext uri="{FF2B5EF4-FFF2-40B4-BE49-F238E27FC236}">
                <a16:creationId xmlns:a16="http://schemas.microsoft.com/office/drawing/2014/main" id="{56D0F54D-A602-4D35-8BE1-6B9BE8078989}"/>
              </a:ext>
            </a:extLst>
          </p:cNvPr>
          <p:cNvSpPr>
            <a:spLocks noGrp="1"/>
          </p:cNvSpPr>
          <p:nvPr>
            <p:ph sz="half" idx="2"/>
          </p:nvPr>
        </p:nvSpPr>
        <p:spPr>
          <a:xfrm>
            <a:off x="482601" y="3979879"/>
            <a:ext cx="5157787" cy="2039144"/>
          </a:xfrm>
        </p:spPr>
        <p:txBody>
          <a:bodyPr>
            <a:normAutofit/>
          </a:bodyPr>
          <a:lstStyle/>
          <a:p>
            <a:pPr>
              <a:lnSpc>
                <a:spcPct val="100000"/>
              </a:lnSpc>
              <a:buFont typeface="Wingdings" panose="05000000000000000000" pitchFamily="2" charset="2"/>
              <a:buChar char="§"/>
            </a:pPr>
            <a:r>
              <a:rPr lang="en-US" dirty="0">
                <a:solidFill>
                  <a:schemeClr val="tx1"/>
                </a:solidFill>
              </a:rPr>
              <a:t>Creating the Microsoft Visio Network Diagram with an easy-to-read layout of </a:t>
            </a:r>
            <a:r>
              <a:rPr lang="en-US" dirty="0"/>
              <a:t>the company network’s</a:t>
            </a:r>
            <a:r>
              <a:rPr lang="en-US" dirty="0">
                <a:solidFill>
                  <a:schemeClr val="tx1"/>
                </a:solidFill>
              </a:rPr>
              <a:t> components.</a:t>
            </a:r>
          </a:p>
        </p:txBody>
      </p:sp>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6551613" y="3979879"/>
            <a:ext cx="5183188" cy="2039144"/>
          </a:xfrm>
        </p:spPr>
        <p:txBody>
          <a:bodyPr>
            <a:normAutofit/>
          </a:bodyPr>
          <a:lstStyle/>
          <a:p>
            <a:pPr>
              <a:lnSpc>
                <a:spcPct val="100000"/>
              </a:lnSpc>
              <a:buFont typeface="Wingdings" panose="05000000000000000000" pitchFamily="2" charset="2"/>
              <a:buChar char="§"/>
            </a:pPr>
            <a:r>
              <a:rPr lang="en-US" dirty="0">
                <a:solidFill>
                  <a:schemeClr val="tx1"/>
                </a:solidFill>
              </a:rPr>
              <a:t>Connectivity Tests due to a slow internet bandwidth. </a:t>
            </a: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t>12</a:t>
            </a:fld>
            <a:endParaRPr lang="en-US" dirty="0"/>
          </a:p>
        </p:txBody>
      </p:sp>
    </p:spTree>
    <p:extLst>
      <p:ext uri="{BB962C8B-B14F-4D97-AF65-F5344CB8AC3E}">
        <p14:creationId xmlns:p14="http://schemas.microsoft.com/office/powerpoint/2010/main" val="161926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p:txBody>
          <a:bodyPr anchor="ctr">
            <a:normAutofit/>
          </a:bodyPr>
          <a:lstStyle/>
          <a:p>
            <a:pPr algn="ctr"/>
            <a:r>
              <a:rPr lang="en-US" sz="4800" spc="300" dirty="0"/>
              <a:t>Career skills</a:t>
            </a:r>
          </a:p>
        </p:txBody>
      </p:sp>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a:xfrm>
            <a:off x="960120" y="3764359"/>
            <a:ext cx="3108326" cy="2566988"/>
          </a:xfrm>
        </p:spPr>
        <p:txBody>
          <a:bodyPr>
            <a:normAutofit/>
          </a:bodyPr>
          <a:lstStyle/>
          <a:p>
            <a:pPr marL="228600" indent="-228600">
              <a:lnSpc>
                <a:spcPct val="100000"/>
              </a:lnSpc>
              <a:buFont typeface="Wingdings" panose="05000000000000000000" pitchFamily="2" charset="2"/>
              <a:buChar char="§"/>
              <a:defRPr/>
            </a:pPr>
            <a:r>
              <a:rPr lang="en-US" sz="1600" dirty="0"/>
              <a:t>Identify and analyze user needs and incorporate them in the creation, integration, evaluation, and administration of information technology and networking systems.</a:t>
            </a:r>
          </a:p>
        </p:txBody>
      </p:sp>
      <p:pic>
        <p:nvPicPr>
          <p:cNvPr id="14" name="Picture Placeholder 13" descr="person staring at blueprints on a wall">
            <a:extLst>
              <a:ext uri="{FF2B5EF4-FFF2-40B4-BE49-F238E27FC236}">
                <a16:creationId xmlns:a16="http://schemas.microsoft.com/office/drawing/2014/main" id="{0FFF32E4-AD91-40FC-9DF7-A3354578229E}"/>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4481" b="4481"/>
          <a:stretch>
            <a:fillRect/>
          </a:stretch>
        </p:blipFill>
        <p:spPr/>
      </p:pic>
      <p:pic>
        <p:nvPicPr>
          <p:cNvPr id="16" name="Picture Placeholder 15" descr="sticky notes on a clear dry erase board">
            <a:extLst>
              <a:ext uri="{FF2B5EF4-FFF2-40B4-BE49-F238E27FC236}">
                <a16:creationId xmlns:a16="http://schemas.microsoft.com/office/drawing/2014/main" id="{50D4325D-C08E-44CB-8E25-A519866BD2D3}"/>
              </a:ext>
            </a:extLst>
          </p:cNvPr>
          <p:cNvPicPr>
            <a:picLocks noGrp="1" noChangeAspect="1"/>
          </p:cNvPicPr>
          <p:nvPr>
            <p:ph type="pic" sz="quarter" idx="11"/>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4481" b="4481"/>
          <a:stretch>
            <a:fillRect/>
          </a:stretch>
        </p:blipFill>
        <p:spPr/>
      </p:pic>
      <p:pic>
        <p:nvPicPr>
          <p:cNvPr id="19" name="Picture Placeholder 18" descr="group of people at a conference table">
            <a:extLst>
              <a:ext uri="{FF2B5EF4-FFF2-40B4-BE49-F238E27FC236}">
                <a16:creationId xmlns:a16="http://schemas.microsoft.com/office/drawing/2014/main" id="{FB89929D-9F1B-48CA-B694-B0344FFC9F65}"/>
              </a:ext>
            </a:extLst>
          </p:cNvPr>
          <p:cNvPicPr>
            <a:picLocks noGrp="1" noChangeAspect="1"/>
          </p:cNvPicPr>
          <p:nvPr>
            <p:ph type="pic" sz="quarter" idx="12"/>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t="4481" b="4481"/>
          <a:stretch>
            <a:fillRect/>
          </a:stretch>
        </p:blipFill>
        <p:spPr/>
      </p:pic>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t>13</a:t>
            </a:fld>
            <a:endParaRPr lang="en-US" dirty="0"/>
          </a:p>
        </p:txBody>
      </p:sp>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4541520" y="3670301"/>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defRPr/>
            </a:pPr>
            <a:r>
              <a:rPr lang="en-US" sz="1600" dirty="0"/>
              <a:t>Segment a network into multiple LANs or multiple VLANs.</a:t>
            </a:r>
          </a:p>
          <a:p>
            <a:pPr>
              <a:lnSpc>
                <a:spcPct val="100000"/>
              </a:lnSpc>
              <a:buFont typeface="Wingdings" panose="05000000000000000000" pitchFamily="2" charset="2"/>
              <a:buChar char="§"/>
              <a:defRPr/>
            </a:pPr>
            <a:r>
              <a:rPr lang="en-US" sz="1600" dirty="0"/>
              <a:t>Understand networking fundamentals, including network types, hardware devices, topologies, the OSI model, structured cabling, and documentation.</a:t>
            </a:r>
            <a:endParaRPr lang="en-US" dirty="0"/>
          </a:p>
        </p:txBody>
      </p:sp>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8122920" y="3669506"/>
            <a:ext cx="3108960" cy="2756694"/>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endParaRPr lang="en-US" sz="1400" dirty="0"/>
          </a:p>
          <a:p>
            <a:pPr>
              <a:lnSpc>
                <a:spcPct val="100000"/>
              </a:lnSpc>
              <a:buFont typeface="Wingdings" panose="05000000000000000000" pitchFamily="2" charset="2"/>
              <a:buChar char="§"/>
              <a:defRPr/>
            </a:pPr>
            <a:r>
              <a:rPr lang="en-US" dirty="0"/>
              <a:t>Implement security into the design of a network</a:t>
            </a:r>
          </a:p>
          <a:p>
            <a:pPr>
              <a:lnSpc>
                <a:spcPct val="100000"/>
              </a:lnSpc>
              <a:buFont typeface="Wingdings" panose="05000000000000000000" pitchFamily="2" charset="2"/>
              <a:buChar char="§"/>
              <a:defRPr/>
            </a:pPr>
            <a:r>
              <a:rPr lang="en-US" dirty="0"/>
              <a:t>Produce a network to a specification</a:t>
            </a:r>
          </a:p>
        </p:txBody>
      </p:sp>
    </p:spTree>
    <p:extLst>
      <p:ext uri="{BB962C8B-B14F-4D97-AF65-F5344CB8AC3E}">
        <p14:creationId xmlns:p14="http://schemas.microsoft.com/office/powerpoint/2010/main" val="71496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staring at blueprints on a brick wall">
            <a:extLst>
              <a:ext uri="{FF2B5EF4-FFF2-40B4-BE49-F238E27FC236}">
                <a16:creationId xmlns:a16="http://schemas.microsoft.com/office/drawing/2014/main" id="{C07C315A-7CD1-432C-92FA-6B62159B56CA}"/>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3673" r="23673"/>
          <a:stretch/>
        </p:blipFill>
        <p:spPr/>
      </p:pic>
      <p:sp>
        <p:nvSpPr>
          <p:cNvPr id="16" name="Slide Number Placeholder 15">
            <a:extLst>
              <a:ext uri="{FF2B5EF4-FFF2-40B4-BE49-F238E27FC236}">
                <a16:creationId xmlns:a16="http://schemas.microsoft.com/office/drawing/2014/main" id="{7FA57D11-A25F-4772-8E50-DDB68BE8CB69}"/>
              </a:ext>
            </a:extLst>
          </p:cNvPr>
          <p:cNvSpPr>
            <a:spLocks noGrp="1"/>
          </p:cNvSpPr>
          <p:nvPr>
            <p:ph type="sldNum" sz="quarter" idx="4"/>
          </p:nvPr>
        </p:nvSpPr>
        <p:spPr/>
        <p:txBody>
          <a:bodyPr/>
          <a:lstStyle/>
          <a:p>
            <a:fld id="{8C2E478F-E849-4A8C-AF1F-CBCC78A7CBFA}" type="slidenum">
              <a:rPr lang="en-US" smtClean="0"/>
              <a:t>14</a:t>
            </a:fld>
            <a:endParaRPr lang="en-US" dirty="0"/>
          </a:p>
        </p:txBody>
      </p:sp>
      <p:sp>
        <p:nvSpPr>
          <p:cNvPr id="14" name="Content Placeholder 13">
            <a:extLst>
              <a:ext uri="{FF2B5EF4-FFF2-40B4-BE49-F238E27FC236}">
                <a16:creationId xmlns:a16="http://schemas.microsoft.com/office/drawing/2014/main" id="{79248A72-A597-48DF-A270-3389F5D209C0}"/>
              </a:ext>
            </a:extLst>
          </p:cNvPr>
          <p:cNvSpPr>
            <a:spLocks noGrp="1"/>
          </p:cNvSpPr>
          <p:nvPr>
            <p:ph idx="1"/>
          </p:nvPr>
        </p:nvSpPr>
        <p:spPr>
          <a:xfrm>
            <a:off x="6096000" y="1660945"/>
            <a:ext cx="5669280" cy="4208346"/>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fundamentals of networking that play a vital role in the world of (IoT) Internet of Things that require designing, developing, building a network are better understood after this class. Learning SOHO router configurations, subnetting, connectivity testing, network documentation and SOHO wireless network security will prepare me for my future career in Information Technology.</a:t>
            </a:r>
            <a:endPar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endParaRPr>
          </a:p>
        </p:txBody>
      </p:sp>
      <p:sp>
        <p:nvSpPr>
          <p:cNvPr id="2" name="Title 1">
            <a:extLst>
              <a:ext uri="{FF2B5EF4-FFF2-40B4-BE49-F238E27FC236}">
                <a16:creationId xmlns:a16="http://schemas.microsoft.com/office/drawing/2014/main" id="{12CC3376-5069-4C7B-BE6B-A3776D1B47BA}"/>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51689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17D516-0831-5ABE-A5D8-6FBF7468C651}"/>
              </a:ext>
            </a:extLst>
          </p:cNvPr>
          <p:cNvSpPr>
            <a:spLocks noGrp="1"/>
          </p:cNvSpPr>
          <p:nvPr>
            <p:ph type="body" idx="1"/>
          </p:nvPr>
        </p:nvSpPr>
        <p:spPr>
          <a:xfrm>
            <a:off x="1706881" y="598614"/>
            <a:ext cx="9842388" cy="365125"/>
          </a:xfrm>
        </p:spPr>
        <p:txBody>
          <a:bodyPr/>
          <a:lstStyle/>
          <a:p>
            <a:r>
              <a:rPr lang="en-US" dirty="0"/>
              <a:t>References</a:t>
            </a:r>
          </a:p>
        </p:txBody>
      </p:sp>
      <p:sp>
        <p:nvSpPr>
          <p:cNvPr id="5" name="Slide Number Placeholder 4">
            <a:extLst>
              <a:ext uri="{FF2B5EF4-FFF2-40B4-BE49-F238E27FC236}">
                <a16:creationId xmlns:a16="http://schemas.microsoft.com/office/drawing/2014/main" id="{3DC824E7-6754-B752-D1BE-CE2A05407BDF}"/>
              </a:ext>
            </a:extLst>
          </p:cNvPr>
          <p:cNvSpPr>
            <a:spLocks noGrp="1"/>
          </p:cNvSpPr>
          <p:nvPr>
            <p:ph type="sldNum" sz="quarter" idx="12"/>
          </p:nvPr>
        </p:nvSpPr>
        <p:spPr/>
        <p:txBody>
          <a:bodyPr/>
          <a:lstStyle/>
          <a:p>
            <a:fld id="{8C2E478F-E849-4A8C-AF1F-CBCC78A7CBFA}" type="slidenum">
              <a:rPr lang="en-US" smtClean="0"/>
              <a:t>15</a:t>
            </a:fld>
            <a:endParaRPr lang="en-US" dirty="0"/>
          </a:p>
        </p:txBody>
      </p:sp>
      <p:sp>
        <p:nvSpPr>
          <p:cNvPr id="6" name="TextBox 5">
            <a:extLst>
              <a:ext uri="{FF2B5EF4-FFF2-40B4-BE49-F238E27FC236}">
                <a16:creationId xmlns:a16="http://schemas.microsoft.com/office/drawing/2014/main" id="{79D7E200-777B-F4AC-2E3A-AF51B762D3F6}"/>
              </a:ext>
            </a:extLst>
          </p:cNvPr>
          <p:cNvSpPr txBox="1"/>
          <p:nvPr/>
        </p:nvSpPr>
        <p:spPr>
          <a:xfrm>
            <a:off x="1706880" y="1442720"/>
            <a:ext cx="9842387" cy="923330"/>
          </a:xfrm>
          <a:prstGeom prst="rect">
            <a:avLst/>
          </a:prstGeom>
          <a:noFill/>
        </p:spPr>
        <p:txBody>
          <a:bodyPr wrap="square" rtlCol="0">
            <a:spAutoFit/>
          </a:bodyPr>
          <a:lstStyle/>
          <a:p>
            <a:pPr marL="285750" indent="-285750">
              <a:buFont typeface="Arial" panose="020B0604020202020204" pitchFamily="34" charset="0"/>
              <a:buChar char="•"/>
            </a:pPr>
            <a:r>
              <a:rPr lang="en-US" dirty="0"/>
              <a:t>Virtual Machine Guide</a:t>
            </a:r>
          </a:p>
          <a:p>
            <a:pPr marL="285750" indent="-285750">
              <a:buFont typeface="Arial" panose="020B0604020202020204" pitchFamily="34" charset="0"/>
              <a:buChar char="•"/>
            </a:pPr>
            <a:r>
              <a:rPr lang="en-US" dirty="0"/>
              <a:t>Emulator Help Settings</a:t>
            </a:r>
          </a:p>
          <a:p>
            <a:pPr marL="285750" indent="-285750">
              <a:buFont typeface="Arial" panose="020B0604020202020204" pitchFamily="34" charset="0"/>
              <a:buChar char="•"/>
            </a:pPr>
            <a:r>
              <a:rPr lang="en-US" dirty="0"/>
              <a:t>Final Deliverable Expectations</a:t>
            </a:r>
          </a:p>
        </p:txBody>
      </p:sp>
    </p:spTree>
    <p:extLst>
      <p:ext uri="{BB962C8B-B14F-4D97-AF65-F5344CB8AC3E}">
        <p14:creationId xmlns:p14="http://schemas.microsoft.com/office/powerpoint/2010/main" val="76456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a:xfrm>
            <a:off x="2999314" y="5093476"/>
            <a:ext cx="6193368" cy="518795"/>
          </a:xfrm>
        </p:spPr>
        <p:txBody>
          <a:bodyPr/>
          <a:lstStyle/>
          <a:p>
            <a:r>
              <a:rPr lang="en-US" dirty="0"/>
              <a:t>https://brandenmata1.wixsite.com/cybertech</a:t>
            </a:r>
          </a:p>
        </p:txBody>
      </p:sp>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BRANDEN MATA</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(747) 588-1118</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a:xfrm>
            <a:off x="8539134" y="3903127"/>
            <a:ext cx="3064672" cy="463416"/>
          </a:xfrm>
        </p:spPr>
        <p:txBody>
          <a:bodyPr>
            <a:normAutofit fontScale="77500" lnSpcReduction="20000"/>
          </a:bodyPr>
          <a:lstStyle/>
          <a:p>
            <a:r>
              <a:rPr lang="en-US" dirty="0"/>
              <a:t>brandenmata1@gmail.com</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0875" y="3099594"/>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Tree>
    <p:extLst>
      <p:ext uri="{BB962C8B-B14F-4D97-AF65-F5344CB8AC3E}">
        <p14:creationId xmlns:p14="http://schemas.microsoft.com/office/powerpoint/2010/main" val="92772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160769" y="1496275"/>
            <a:ext cx="3017520" cy="464871"/>
          </a:xfrm>
        </p:spPr>
        <p:txBody>
          <a:bodyPr/>
          <a:lstStyle/>
          <a:p>
            <a:r>
              <a:rPr lang="en-US" b="1" dirty="0"/>
              <a:t>MOTIVE</a:t>
            </a:r>
            <a:endParaRPr lang="en-US" dirty="0"/>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8" r="23618"/>
          <a:stretch/>
        </p:blipFill>
        <p:spPr>
          <a:noFill/>
        </p:spPr>
      </p:pic>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2</a:t>
            </a:fld>
            <a:endParaRPr lang="en-US" dirty="0"/>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160769" y="2393217"/>
            <a:ext cx="3147059" cy="1731743"/>
          </a:xfrm>
        </p:spPr>
        <p:txBody>
          <a:bodyPr>
            <a:normAutofit/>
          </a:bodyPr>
          <a:lstStyle/>
          <a:p>
            <a:pPr marL="0" indent="0">
              <a:lnSpc>
                <a:spcPct val="100000"/>
              </a:lnSpc>
              <a:buNone/>
            </a:pPr>
            <a:r>
              <a:rPr lang="en-US" sz="1800" dirty="0">
                <a:cs typeface="Biome Light" panose="020B0303030204020804" pitchFamily="34" charset="0"/>
              </a:rPr>
              <a:t>To have a better understanding of the concept of network addressing and network protocols for my future career in Information Technology.</a:t>
            </a:r>
            <a:endParaRPr lang="en-US" sz="1800" dirty="0"/>
          </a:p>
        </p:txBody>
      </p:sp>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6095999" y="274320"/>
            <a:ext cx="5897218" cy="1221955"/>
          </a:xfrm>
        </p:spPr>
        <p:txBody>
          <a:bodyPr/>
          <a:lstStyle/>
          <a:p>
            <a:r>
              <a:rPr lang="en-US" sz="4000" dirty="0"/>
              <a:t>INTRODUCTION</a:t>
            </a:r>
          </a:p>
        </p:txBody>
      </p:sp>
    </p:spTree>
    <p:extLst>
      <p:ext uri="{BB962C8B-B14F-4D97-AF65-F5344CB8AC3E}">
        <p14:creationId xmlns:p14="http://schemas.microsoft.com/office/powerpoint/2010/main" val="132537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close up of computer on top of table against a brick wall">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0233" r="20233"/>
          <a:stretch/>
        </p:blipFill>
        <p:spPr/>
      </p:pic>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a:bodyPr>
          <a:lstStyle/>
          <a:p>
            <a:r>
              <a:rPr lang="en-US" dirty="0"/>
              <a:t>What’s next?</a:t>
            </a:r>
          </a:p>
        </p:txBody>
      </p:sp>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096000" y="4378134"/>
            <a:ext cx="2377440" cy="365125"/>
          </a:xfrm>
        </p:spPr>
        <p:txBody>
          <a:bodyPr/>
          <a:lstStyle/>
          <a:p>
            <a:r>
              <a:rPr lang="en-US" spc="300" dirty="0"/>
              <a:t>LOOKING AHEAD</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3</a:t>
            </a:fld>
            <a:endParaRPr lang="en-US" dirty="0"/>
          </a:p>
        </p:txBody>
      </p:sp>
    </p:spTree>
    <p:extLst>
      <p:ext uri="{BB962C8B-B14F-4D97-AF65-F5344CB8AC3E}">
        <p14:creationId xmlns:p14="http://schemas.microsoft.com/office/powerpoint/2010/main" val="316440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1">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62912" y="4348571"/>
            <a:ext cx="2924843" cy="83302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1000"/>
              </a:spcBef>
            </a:pPr>
            <a:r>
              <a:rPr lang="en-US" sz="4000" kern="1200" dirty="0">
                <a:solidFill>
                  <a:srgbClr val="595959"/>
                </a:solidFill>
                <a:latin typeface="+mn-lt"/>
                <a:ea typeface="+mn-ea"/>
                <a:cs typeface="+mn-cs"/>
              </a:rPr>
              <a:t>Preparation</a:t>
            </a:r>
          </a:p>
        </p:txBody>
      </p:sp>
      <p:pic>
        <p:nvPicPr>
          <p:cNvPr id="4" name="Picture 3">
            <a:extLst>
              <a:ext uri="{FF2B5EF4-FFF2-40B4-BE49-F238E27FC236}">
                <a16:creationId xmlns:a16="http://schemas.microsoft.com/office/drawing/2014/main" id="{EA5DADA6-03A6-77D0-65A2-05D17AE73B5B}"/>
              </a:ext>
            </a:extLst>
          </p:cNvPr>
          <p:cNvPicPr>
            <a:picLocks noChangeAspect="1"/>
          </p:cNvPicPr>
          <p:nvPr/>
        </p:nvPicPr>
        <p:blipFill>
          <a:blip r:embed="rId2"/>
          <a:stretch>
            <a:fillRect/>
          </a:stretch>
        </p:blipFill>
        <p:spPr>
          <a:xfrm>
            <a:off x="4727099" y="1316002"/>
            <a:ext cx="7447231" cy="4282158"/>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1752600"/>
            <a:ext cx="2133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terminal window that shows the default gateway IP address.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2570DED-E942-4274-A5C5-61D0403EDC64}"/>
              </a:ext>
            </a:extLst>
          </p:cNvPr>
          <p:cNvSpPr txBox="1">
            <a:spLocks/>
          </p:cNvSpPr>
          <p:nvPr/>
        </p:nvSpPr>
        <p:spPr>
          <a:xfrm>
            <a:off x="6412091" y="501651"/>
            <a:ext cx="4395340" cy="1716255"/>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5600" kern="1200">
                <a:solidFill>
                  <a:schemeClr val="tx1"/>
                </a:solidFill>
                <a:latin typeface="+mj-lt"/>
                <a:ea typeface="+mj-ea"/>
                <a:cs typeface="+mj-cs"/>
              </a:rPr>
              <a:t>IPv4 Address Assignment</a:t>
            </a:r>
          </a:p>
        </p:txBody>
      </p:sp>
      <p:sp>
        <p:nvSpPr>
          <p:cNvPr id="18"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962D09-466F-5635-727D-696DB3235612}"/>
              </a:ext>
            </a:extLst>
          </p:cNvPr>
          <p:cNvPicPr>
            <a:picLocks noChangeAspect="1"/>
          </p:cNvPicPr>
          <p:nvPr/>
        </p:nvPicPr>
        <p:blipFill>
          <a:blip r:embed="rId2"/>
          <a:stretch>
            <a:fillRect/>
          </a:stretch>
        </p:blipFill>
        <p:spPr>
          <a:xfrm>
            <a:off x="-4779" y="1635760"/>
            <a:ext cx="5784690" cy="3268349"/>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392583" y="2645922"/>
            <a:ext cx="4434721" cy="371042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2000">
                <a:solidFill>
                  <a:schemeClr val="tx1">
                    <a:alpha val="80000"/>
                  </a:schemeClr>
                </a:solidFill>
              </a:rPr>
              <a:t>This screenshot should include the </a:t>
            </a:r>
            <a:r>
              <a:rPr lang="en-US" sz="2000" i="1">
                <a:solidFill>
                  <a:schemeClr val="tx1">
                    <a:alpha val="80000"/>
                  </a:schemeClr>
                </a:solidFill>
              </a:rPr>
              <a:t>Interfaces</a:t>
            </a:r>
            <a:r>
              <a:rPr lang="en-US" sz="2000">
                <a:solidFill>
                  <a:schemeClr val="tx1">
                    <a:alpha val="80000"/>
                  </a:schemeClr>
                </a:solidFill>
              </a:rPr>
              <a:t> page that shows the new IPv4 address on the LAN interface. </a:t>
            </a:r>
          </a:p>
        </p:txBody>
      </p:sp>
      <p:cxnSp>
        <p:nvCxnSpPr>
          <p:cNvPr id="19"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32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93159" y="5170453"/>
            <a:ext cx="4076458" cy="990197"/>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Bef>
                <a:spcPts val="1000"/>
              </a:spcBef>
            </a:pPr>
            <a:r>
              <a:rPr lang="en-US" sz="2000" kern="1200">
                <a:solidFill>
                  <a:srgbClr val="FFFFFF"/>
                </a:solidFill>
                <a:latin typeface="+mn-lt"/>
                <a:ea typeface="+mn-ea"/>
                <a:cs typeface="+mn-cs"/>
              </a:rPr>
              <a:t>Dynamic IP Address Assignment</a:t>
            </a:r>
          </a:p>
        </p:txBody>
      </p:sp>
      <p:pic>
        <p:nvPicPr>
          <p:cNvPr id="4" name="Picture 3" descr="A screenshot of a computer&#10;&#10;Description automatically generated">
            <a:extLst>
              <a:ext uri="{FF2B5EF4-FFF2-40B4-BE49-F238E27FC236}">
                <a16:creationId xmlns:a16="http://schemas.microsoft.com/office/drawing/2014/main" id="{67EC29BD-C7EC-4CBA-923C-110196ED331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457027" y="1127855"/>
            <a:ext cx="6194967" cy="4599762"/>
          </a:xfrm>
          <a:prstGeom prst="rect">
            <a:avLst/>
          </a:prstGeom>
        </p:spPr>
      </p:pic>
      <p:grpSp>
        <p:nvGrpSpPr>
          <p:cNvPr id="16" name="Group 15">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5146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These 2 screenshots should show the IPv4 address of the </a:t>
            </a:r>
            <a:r>
              <a:rPr lang="en-US" sz="1600" i="1" dirty="0"/>
              <a:t>Computer 1</a:t>
            </a:r>
            <a:r>
              <a:rPr lang="en-US" sz="1600" dirty="0"/>
              <a:t> VM and </a:t>
            </a:r>
            <a:r>
              <a:rPr lang="en-US" sz="1600" i="1" dirty="0"/>
              <a:t>Computer 2 </a:t>
            </a:r>
            <a:r>
              <a:rPr lang="en-US" sz="1600" dirty="0"/>
              <a:t>VM.</a:t>
            </a:r>
            <a:endParaRPr lang="en-US" sz="1600" i="1" dirty="0"/>
          </a:p>
        </p:txBody>
      </p:sp>
    </p:spTree>
    <p:extLst>
      <p:ext uri="{BB962C8B-B14F-4D97-AF65-F5344CB8AC3E}">
        <p14:creationId xmlns:p14="http://schemas.microsoft.com/office/powerpoint/2010/main" val="37836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45181" y="1464757"/>
            <a:ext cx="1870940" cy="21716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95528">
              <a:buNone/>
            </a:pPr>
            <a:r>
              <a:rPr lang="en-US" sz="1392" kern="1200">
                <a:solidFill>
                  <a:schemeClr val="tx1"/>
                </a:solidFill>
                <a:latin typeface="+mn-lt"/>
                <a:ea typeface="+mn-ea"/>
                <a:cs typeface="+mn-cs"/>
              </a:rPr>
              <a:t>These screenshots should show the connectivity tests between the </a:t>
            </a:r>
            <a:r>
              <a:rPr lang="en-US" sz="1392" i="1" kern="1200">
                <a:solidFill>
                  <a:schemeClr val="tx1"/>
                </a:solidFill>
                <a:latin typeface="+mn-lt"/>
                <a:ea typeface="+mn-ea"/>
                <a:cs typeface="+mn-cs"/>
              </a:rPr>
              <a:t>Computer 1</a:t>
            </a:r>
            <a:r>
              <a:rPr lang="en-US" sz="1392" kern="1200">
                <a:solidFill>
                  <a:schemeClr val="tx1"/>
                </a:solidFill>
                <a:latin typeface="+mn-lt"/>
                <a:ea typeface="+mn-ea"/>
                <a:cs typeface="+mn-cs"/>
              </a:rPr>
              <a:t> VM and the other two devices (i.e., the </a:t>
            </a:r>
            <a:r>
              <a:rPr lang="en-US" sz="1392" i="1" kern="1200">
                <a:solidFill>
                  <a:schemeClr val="tx1"/>
                </a:solidFill>
                <a:latin typeface="+mn-lt"/>
                <a:ea typeface="+mn-ea"/>
                <a:cs typeface="+mn-cs"/>
              </a:rPr>
              <a:t>SOHO Router </a:t>
            </a:r>
            <a:r>
              <a:rPr lang="en-US" sz="1392" kern="1200">
                <a:solidFill>
                  <a:schemeClr val="tx1"/>
                </a:solidFill>
                <a:latin typeface="+mn-lt"/>
                <a:ea typeface="+mn-ea"/>
                <a:cs typeface="+mn-cs"/>
              </a:rPr>
              <a:t>VM and </a:t>
            </a:r>
            <a:r>
              <a:rPr lang="en-US" sz="1392" i="1" kern="1200">
                <a:solidFill>
                  <a:schemeClr val="tx1"/>
                </a:solidFill>
                <a:latin typeface="+mn-lt"/>
                <a:ea typeface="+mn-ea"/>
                <a:cs typeface="+mn-cs"/>
              </a:rPr>
              <a:t>Computer 2</a:t>
            </a:r>
            <a:r>
              <a:rPr lang="en-US" sz="1392" kern="1200">
                <a:solidFill>
                  <a:schemeClr val="tx1"/>
                </a:solidFill>
                <a:latin typeface="+mn-lt"/>
                <a:ea typeface="+mn-ea"/>
                <a:cs typeface="+mn-cs"/>
              </a:rPr>
              <a:t> VM) and vice versa.</a:t>
            </a:r>
            <a:endParaRPr lang="en-US" sz="160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45181" y="228600"/>
            <a:ext cx="1870940" cy="868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795528">
              <a:spcAft>
                <a:spcPts val="600"/>
              </a:spcAft>
            </a:pPr>
            <a:r>
              <a:rPr lang="en-US" sz="2436" kern="1200">
                <a:solidFill>
                  <a:schemeClr val="tx1"/>
                </a:solidFill>
                <a:latin typeface="+mj-lt"/>
                <a:ea typeface="+mj-ea"/>
                <a:cs typeface="+mj-cs"/>
              </a:rPr>
              <a:t>Connectivity Tests</a:t>
            </a:r>
            <a:endParaRPr lang="en-US" sz="2800"/>
          </a:p>
        </p:txBody>
      </p:sp>
      <p:pic>
        <p:nvPicPr>
          <p:cNvPr id="6" name="Picture 5" descr="A screenshot of a computer&#10;&#10;Description automatically generated">
            <a:extLst>
              <a:ext uri="{FF2B5EF4-FFF2-40B4-BE49-F238E27FC236}">
                <a16:creationId xmlns:a16="http://schemas.microsoft.com/office/drawing/2014/main" id="{C0BC86DC-E890-D0B3-7DAE-77ADB6D0420F}"/>
              </a:ext>
            </a:extLst>
          </p:cNvPr>
          <p:cNvPicPr>
            <a:picLocks noChangeAspect="1"/>
          </p:cNvPicPr>
          <p:nvPr/>
        </p:nvPicPr>
        <p:blipFill>
          <a:blip r:embed="rId2"/>
          <a:stretch>
            <a:fillRect/>
          </a:stretch>
        </p:blipFill>
        <p:spPr>
          <a:xfrm>
            <a:off x="4242849" y="1097251"/>
            <a:ext cx="5527770" cy="4084349"/>
          </a:xfrm>
          <a:prstGeom prst="rect">
            <a:avLst/>
          </a:prstGeom>
        </p:spPr>
      </p:pic>
    </p:spTree>
    <p:extLst>
      <p:ext uri="{BB962C8B-B14F-4D97-AF65-F5344CB8AC3E}">
        <p14:creationId xmlns:p14="http://schemas.microsoft.com/office/powerpoint/2010/main" val="141432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id="{514E1141-65DC-4F54-8399-7221AE6F8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6000" cy="6858000"/>
            <a:chOff x="7467600" y="0"/>
            <a:chExt cx="4724400" cy="6858000"/>
          </a:xfrm>
        </p:grpSpPr>
        <p:sp>
          <p:nvSpPr>
            <p:cNvPr id="15" name="Rectangle 14">
              <a:extLst>
                <a:ext uri="{FF2B5EF4-FFF2-40B4-BE49-F238E27FC236}">
                  <a16:creationId xmlns:a16="http://schemas.microsoft.com/office/drawing/2014/main" id="{DD75B897-7127-4AAC-A078-70739204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DCFF188-DB07-46AA-A2B3-71E936EA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215A9370-15D3-4C30-8BA1-2059A74C9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43001" y="3429000"/>
            <a:ext cx="3581399" cy="1752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800">
                <a:solidFill>
                  <a:schemeClr val="tx1">
                    <a:alpha val="55000"/>
                  </a:schemeClr>
                </a:solidFill>
              </a:rPr>
              <a:t>This table should include two /25 subnets, listing the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455496" y="1617562"/>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800" dirty="0"/>
              <a:t>Subnetting Table</a:t>
            </a:r>
          </a:p>
        </p:txBody>
      </p:sp>
      <p:sp>
        <p:nvSpPr>
          <p:cNvPr id="4" name="Rectangle 1">
            <a:extLst>
              <a:ext uri="{FF2B5EF4-FFF2-40B4-BE49-F238E27FC236}">
                <a16:creationId xmlns:a16="http://schemas.microsoft.com/office/drawing/2014/main" id="{A58441E0-73BA-B27F-3E8B-F171F7298BBC}"/>
              </a:ext>
            </a:extLst>
          </p:cNvPr>
          <p:cNvSpPr>
            <a:spLocks noChangeArrowheads="1"/>
          </p:cNvSpPr>
          <p:nvPr/>
        </p:nvSpPr>
        <p:spPr bwMode="auto">
          <a:xfrm>
            <a:off x="4723765" y="2179992"/>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ts val="600"/>
              </a:spcAft>
            </a:pPr>
            <a:r>
              <a:rPr lang="en-US" altLang="en-US">
                <a:solidFill>
                  <a:srgbClr val="333333"/>
                </a:solidFill>
                <a:latin typeface="gotham-book"/>
              </a:rPr>
              <a:t> </a:t>
            </a:r>
            <a:endParaRPr lang="en-US" altLang="en-US">
              <a:latin typeface="Arial" panose="020B0604020202020204" pitchFamily="34" charset="0"/>
            </a:endParaRPr>
          </a:p>
        </p:txBody>
      </p:sp>
      <p:graphicFrame>
        <p:nvGraphicFramePr>
          <p:cNvPr id="2" name="Table 1">
            <a:extLst>
              <a:ext uri="{FF2B5EF4-FFF2-40B4-BE49-F238E27FC236}">
                <a16:creationId xmlns:a16="http://schemas.microsoft.com/office/drawing/2014/main" id="{AA3EEAED-F663-8492-7745-343AAD9861A5}"/>
              </a:ext>
            </a:extLst>
          </p:cNvPr>
          <p:cNvGraphicFramePr>
            <a:graphicFrameLocks noGrp="1"/>
          </p:cNvGraphicFramePr>
          <p:nvPr>
            <p:extLst>
              <p:ext uri="{D42A27DB-BD31-4B8C-83A1-F6EECF244321}">
                <p14:modId xmlns:p14="http://schemas.microsoft.com/office/powerpoint/2010/main" val="1943922960"/>
              </p:ext>
            </p:extLst>
          </p:nvPr>
        </p:nvGraphicFramePr>
        <p:xfrm>
          <a:off x="5410202" y="2712468"/>
          <a:ext cx="5638801" cy="1433065"/>
        </p:xfrm>
        <a:graphic>
          <a:graphicData uri="http://schemas.openxmlformats.org/drawingml/2006/table">
            <a:tbl>
              <a:tblPr firstRow="1" bandRow="1"/>
              <a:tblGrid>
                <a:gridCol w="576911">
                  <a:extLst>
                    <a:ext uri="{9D8B030D-6E8A-4147-A177-3AD203B41FA5}">
                      <a16:colId xmlns:a16="http://schemas.microsoft.com/office/drawing/2014/main" val="839433306"/>
                    </a:ext>
                  </a:extLst>
                </a:gridCol>
                <a:gridCol w="500548">
                  <a:extLst>
                    <a:ext uri="{9D8B030D-6E8A-4147-A177-3AD203B41FA5}">
                      <a16:colId xmlns:a16="http://schemas.microsoft.com/office/drawing/2014/main" val="108600674"/>
                    </a:ext>
                  </a:extLst>
                </a:gridCol>
                <a:gridCol w="580606">
                  <a:extLst>
                    <a:ext uri="{9D8B030D-6E8A-4147-A177-3AD203B41FA5}">
                      <a16:colId xmlns:a16="http://schemas.microsoft.com/office/drawing/2014/main" val="3141196375"/>
                    </a:ext>
                  </a:extLst>
                </a:gridCol>
                <a:gridCol w="906997">
                  <a:extLst>
                    <a:ext uri="{9D8B030D-6E8A-4147-A177-3AD203B41FA5}">
                      <a16:colId xmlns:a16="http://schemas.microsoft.com/office/drawing/2014/main" val="1304774287"/>
                    </a:ext>
                  </a:extLst>
                </a:gridCol>
                <a:gridCol w="685298">
                  <a:extLst>
                    <a:ext uri="{9D8B030D-6E8A-4147-A177-3AD203B41FA5}">
                      <a16:colId xmlns:a16="http://schemas.microsoft.com/office/drawing/2014/main" val="2788832638"/>
                    </a:ext>
                  </a:extLst>
                </a:gridCol>
                <a:gridCol w="796147">
                  <a:extLst>
                    <a:ext uri="{9D8B030D-6E8A-4147-A177-3AD203B41FA5}">
                      <a16:colId xmlns:a16="http://schemas.microsoft.com/office/drawing/2014/main" val="3052390290"/>
                    </a:ext>
                  </a:extLst>
                </a:gridCol>
                <a:gridCol w="796147">
                  <a:extLst>
                    <a:ext uri="{9D8B030D-6E8A-4147-A177-3AD203B41FA5}">
                      <a16:colId xmlns:a16="http://schemas.microsoft.com/office/drawing/2014/main" val="145518225"/>
                    </a:ext>
                  </a:extLst>
                </a:gridCol>
                <a:gridCol w="796147">
                  <a:extLst>
                    <a:ext uri="{9D8B030D-6E8A-4147-A177-3AD203B41FA5}">
                      <a16:colId xmlns:a16="http://schemas.microsoft.com/office/drawing/2014/main" val="382390648"/>
                    </a:ext>
                  </a:extLst>
                </a:gridCol>
              </a:tblGrid>
              <a:tr h="524984">
                <a:tc>
                  <a:txBody>
                    <a:bodyPr/>
                    <a:lstStyle/>
                    <a:p>
                      <a:pPr algn="ctr" fontAlgn="ctr"/>
                      <a:r>
                        <a:rPr lang="en-US" sz="1400">
                          <a:effectLst/>
                          <a:latin typeface="var(--gotham)"/>
                        </a:rPr>
                        <a:t> </a:t>
                      </a: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solidFill>
                            <a:srgbClr val="000000"/>
                          </a:solidFill>
                          <a:effectLst/>
                          <a:latin typeface="Calibri" panose="020F0502020204030204" pitchFamily="34" charset="0"/>
                        </a:rPr>
                        <a:t>Subnet ID</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solidFill>
                            <a:srgbClr val="000000"/>
                          </a:solidFill>
                          <a:effectLst/>
                          <a:latin typeface="Calibri" panose="020F0502020204030204" pitchFamily="34" charset="0"/>
                        </a:rPr>
                        <a:t>Network Mask</a:t>
                      </a:r>
                      <a:endParaRPr lang="en-US" sz="1400">
                        <a:effectLst/>
                        <a:latin typeface="var(--gotham)"/>
                      </a:endParaRPr>
                    </a:p>
                    <a:p>
                      <a:pPr algn="ctr" fontAlgn="ctr"/>
                      <a:r>
                        <a:rPr lang="en-US" sz="900">
                          <a:solidFill>
                            <a:srgbClr val="000000"/>
                          </a:solidFill>
                          <a:effectLst/>
                          <a:latin typeface="Calibri" panose="020F0502020204030204" pitchFamily="34" charset="0"/>
                        </a:rPr>
                        <a:t>(/prefix)</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solidFill>
                            <a:srgbClr val="000000"/>
                          </a:solidFill>
                          <a:effectLst/>
                          <a:latin typeface="Calibri" panose="020F0502020204030204" pitchFamily="34" charset="0"/>
                        </a:rPr>
                        <a:t>Network Mask</a:t>
                      </a:r>
                      <a:endParaRPr lang="en-US" sz="1400">
                        <a:effectLst/>
                        <a:latin typeface="var(--gotham)"/>
                      </a:endParaRPr>
                    </a:p>
                    <a:p>
                      <a:pPr algn="ctr" fontAlgn="ctr"/>
                      <a:r>
                        <a:rPr lang="en-US" sz="900">
                          <a:solidFill>
                            <a:srgbClr val="000000"/>
                          </a:solidFill>
                          <a:effectLst/>
                          <a:latin typeface="Calibri" panose="020F0502020204030204" pitchFamily="34" charset="0"/>
                        </a:rPr>
                        <a:t>(Dotted decimal)</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solidFill>
                            <a:srgbClr val="000000"/>
                          </a:solidFill>
                          <a:effectLst/>
                          <a:latin typeface="Calibri" panose="020F0502020204030204" pitchFamily="34" charset="0"/>
                        </a:rPr>
                        <a:t>Network Address</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solidFill>
                            <a:srgbClr val="000000"/>
                          </a:solidFill>
                          <a:effectLst/>
                          <a:latin typeface="Calibri" panose="020F0502020204030204" pitchFamily="34" charset="0"/>
                        </a:rPr>
                        <a:t>First Usable Host Address</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solidFill>
                            <a:srgbClr val="000000"/>
                          </a:solidFill>
                          <a:effectLst/>
                          <a:latin typeface="Calibri" panose="020F0502020204030204" pitchFamily="34" charset="0"/>
                        </a:rPr>
                        <a:t>Last Useable Host Address</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solidFill>
                            <a:srgbClr val="000000"/>
                          </a:solidFill>
                          <a:effectLst/>
                          <a:latin typeface="Calibri" panose="020F0502020204030204" pitchFamily="34" charset="0"/>
                        </a:rPr>
                        <a:t>Broadcast Address</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493637"/>
                  </a:ext>
                </a:extLst>
              </a:tr>
              <a:tr h="383097">
                <a:tc>
                  <a:txBody>
                    <a:bodyPr/>
                    <a:lstStyle/>
                    <a:p>
                      <a:pPr algn="l" fontAlgn="ctr"/>
                      <a:r>
                        <a:rPr lang="en-US" sz="900">
                          <a:solidFill>
                            <a:srgbClr val="000000"/>
                          </a:solidFill>
                          <a:effectLst/>
                          <a:latin typeface="Calibri" panose="020F0502020204030204" pitchFamily="34" charset="0"/>
                        </a:rPr>
                        <a:t>The First Subnet</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0</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/25</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b="1">
                          <a:effectLst/>
                          <a:latin typeface="var(--gotham-bold)"/>
                        </a:rPr>
                        <a:t>Your Input</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192.168.5.0</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b="1">
                          <a:effectLst/>
                          <a:latin typeface="var(--gotham-bold)"/>
                        </a:rPr>
                        <a:t>Your Input</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192.168.5.127</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986358"/>
                  </a:ext>
                </a:extLst>
              </a:tr>
              <a:tr h="524984">
                <a:tc>
                  <a:txBody>
                    <a:bodyPr/>
                    <a:lstStyle/>
                    <a:p>
                      <a:pPr algn="l" fontAlgn="ctr"/>
                      <a:r>
                        <a:rPr lang="en-US" sz="900">
                          <a:solidFill>
                            <a:srgbClr val="000000"/>
                          </a:solidFill>
                          <a:effectLst/>
                          <a:latin typeface="Calibri" panose="020F0502020204030204" pitchFamily="34" charset="0"/>
                        </a:rPr>
                        <a:t>The Second Subnet</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b="1">
                          <a:effectLst/>
                          <a:latin typeface="var(--gotham-bold)"/>
                        </a:rPr>
                        <a:t>Your Input</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255.255.255.128</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b="1">
                          <a:effectLst/>
                          <a:latin typeface="var(--gotham-bold)"/>
                        </a:rPr>
                        <a:t>Your Input</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192.168.5.129</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192.168.5.254</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ctr"/>
                      <a:r>
                        <a:rPr lang="en-US" sz="900" b="1">
                          <a:effectLst/>
                          <a:latin typeface="var(--gotham-bold)"/>
                        </a:rPr>
                        <a:t>Your Input</a:t>
                      </a:r>
                      <a:endParaRPr lang="en-US" sz="1400">
                        <a:effectLst/>
                        <a:latin typeface="var(--gotham)"/>
                      </a:endParaRPr>
                    </a:p>
                  </a:txBody>
                  <a:tcPr marL="41384" marR="41384" marT="35472" marB="35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669370"/>
                  </a:ext>
                </a:extLst>
              </a:tr>
            </a:tbl>
          </a:graphicData>
        </a:graphic>
      </p:graphicFrame>
    </p:spTree>
    <p:extLst>
      <p:ext uri="{BB962C8B-B14F-4D97-AF65-F5344CB8AC3E}">
        <p14:creationId xmlns:p14="http://schemas.microsoft.com/office/powerpoint/2010/main" val="128160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3" name="Group 14">
            <a:extLst>
              <a:ext uri="{FF2B5EF4-FFF2-40B4-BE49-F238E27FC236}">
                <a16:creationId xmlns:a16="http://schemas.microsoft.com/office/drawing/2014/main" id="{514E1141-65DC-4F54-8399-7221AE6F8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6000" cy="6858000"/>
            <a:chOff x="7467600" y="0"/>
            <a:chExt cx="4724400" cy="6858000"/>
          </a:xfrm>
        </p:grpSpPr>
        <p:sp>
          <p:nvSpPr>
            <p:cNvPr id="16" name="Rectangle 15">
              <a:extLst>
                <a:ext uri="{FF2B5EF4-FFF2-40B4-BE49-F238E27FC236}">
                  <a16:creationId xmlns:a16="http://schemas.microsoft.com/office/drawing/2014/main" id="{DD75B897-7127-4AAC-A078-70739204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6">
              <a:extLst>
                <a:ext uri="{FF2B5EF4-FFF2-40B4-BE49-F238E27FC236}">
                  <a16:creationId xmlns:a16="http://schemas.microsoft.com/office/drawing/2014/main" id="{BDCFF188-DB07-46AA-A2B3-71E936EA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Freeform: Shape 18">
            <a:extLst>
              <a:ext uri="{FF2B5EF4-FFF2-40B4-BE49-F238E27FC236}">
                <a16:creationId xmlns:a16="http://schemas.microsoft.com/office/drawing/2014/main" id="{215A9370-15D3-4C30-8BA1-2059A74C9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143001" y="1676400"/>
            <a:ext cx="3581399" cy="121615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700" b="1" kern="1200" dirty="0">
                <a:solidFill>
                  <a:schemeClr val="tx1"/>
                </a:solidFill>
                <a:latin typeface="+mj-lt"/>
                <a:ea typeface="+mj-ea"/>
                <a:cs typeface="+mj-cs"/>
              </a:rPr>
              <a:t>Microsoft Visio Network Diagram</a:t>
            </a:r>
          </a:p>
          <a:p>
            <a:pPr algn="l">
              <a:lnSpc>
                <a:spcPct val="90000"/>
              </a:lnSpc>
              <a:spcAft>
                <a:spcPts val="600"/>
              </a:spcAft>
            </a:pPr>
            <a:endParaRPr lang="en-US" sz="3700" kern="1200" dirty="0">
              <a:solidFill>
                <a:schemeClr val="tx1"/>
              </a:solidFill>
              <a:latin typeface="+mj-lt"/>
              <a:ea typeface="+mj-ea"/>
              <a:cs typeface="+mj-cs"/>
            </a:endParaRP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43001" y="3429000"/>
            <a:ext cx="3581399" cy="1752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800">
                <a:solidFill>
                  <a:schemeClr val="tx1">
                    <a:alpha val="55000"/>
                  </a:schemeClr>
                </a:solidFill>
              </a:rPr>
              <a:t>This diagram should illustrate the interconnection of the </a:t>
            </a:r>
            <a:r>
              <a:rPr lang="en-US" sz="1800" i="1">
                <a:solidFill>
                  <a:schemeClr val="tx1">
                    <a:alpha val="55000"/>
                  </a:schemeClr>
                </a:solidFill>
              </a:rPr>
              <a:t>Computer 1</a:t>
            </a:r>
            <a:r>
              <a:rPr lang="en-US" sz="1800">
                <a:solidFill>
                  <a:schemeClr val="tx1">
                    <a:alpha val="55000"/>
                  </a:schemeClr>
                </a:solidFill>
              </a:rPr>
              <a:t> VM, the </a:t>
            </a:r>
            <a:r>
              <a:rPr lang="en-US" sz="1800" i="1">
                <a:solidFill>
                  <a:schemeClr val="tx1">
                    <a:alpha val="55000"/>
                  </a:schemeClr>
                </a:solidFill>
              </a:rPr>
              <a:t>Computer 2</a:t>
            </a:r>
            <a:r>
              <a:rPr lang="en-US" sz="1800">
                <a:solidFill>
                  <a:schemeClr val="tx1">
                    <a:alpha val="55000"/>
                  </a:schemeClr>
                </a:solidFill>
              </a:rPr>
              <a:t> VM, and the </a:t>
            </a:r>
            <a:r>
              <a:rPr lang="en-US" sz="1800" i="1">
                <a:solidFill>
                  <a:schemeClr val="tx1">
                    <a:alpha val="55000"/>
                  </a:schemeClr>
                </a:solidFill>
              </a:rPr>
              <a:t>SOHO Router</a:t>
            </a:r>
            <a:r>
              <a:rPr lang="en-US" sz="1800">
                <a:solidFill>
                  <a:schemeClr val="tx1">
                    <a:alpha val="55000"/>
                  </a:schemeClr>
                </a:solidFill>
              </a:rPr>
              <a:t> VM along with proper addressing and labeling.</a:t>
            </a:r>
          </a:p>
        </p:txBody>
      </p:sp>
      <p:pic>
        <p:nvPicPr>
          <p:cNvPr id="8" name="Picture 7" descr="A diagram of a network&#10;&#10;Description automatically generated">
            <a:extLst>
              <a:ext uri="{FF2B5EF4-FFF2-40B4-BE49-F238E27FC236}">
                <a16:creationId xmlns:a16="http://schemas.microsoft.com/office/drawing/2014/main" id="{189CB4FB-8A74-48AA-B51D-D77036DB833F}"/>
              </a:ext>
            </a:extLst>
          </p:cNvPr>
          <p:cNvPicPr>
            <a:picLocks noChangeAspect="1"/>
          </p:cNvPicPr>
          <p:nvPr/>
        </p:nvPicPr>
        <p:blipFill>
          <a:blip r:embed="rId2"/>
          <a:stretch>
            <a:fillRect/>
          </a:stretch>
        </p:blipFill>
        <p:spPr>
          <a:xfrm>
            <a:off x="5410202" y="1850136"/>
            <a:ext cx="5638798" cy="3157727"/>
          </a:xfrm>
          <a:prstGeom prst="rect">
            <a:avLst/>
          </a:prstGeom>
        </p:spPr>
      </p:pic>
    </p:spTree>
    <p:extLst>
      <p:ext uri="{BB962C8B-B14F-4D97-AF65-F5344CB8AC3E}">
        <p14:creationId xmlns:p14="http://schemas.microsoft.com/office/powerpoint/2010/main" val="36446371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2.xml><?xml version="1.0" encoding="utf-8"?>
<ds:datastoreItem xmlns:ds="http://schemas.openxmlformats.org/officeDocument/2006/customXml" ds:itemID="{E3D9F223-918A-45AF-9B53-56AB9E5E21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TotalTime>
  <Words>918</Words>
  <Application>Microsoft Office PowerPoint</Application>
  <PresentationFormat>Widescreen</PresentationFormat>
  <Paragraphs>123</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gotham-book</vt:lpstr>
      <vt:lpstr>var(--gotham)</vt:lpstr>
      <vt:lpstr>var(--gotham-bold)</vt:lpstr>
      <vt:lpstr>Wingdings</vt:lpstr>
      <vt:lpstr>Office Theme</vt:lpstr>
      <vt:lpstr>Final Project</vt:lpstr>
      <vt:lpstr>INTRODUCTION</vt:lpstr>
      <vt:lpstr>What’s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Career skills</vt:lpstr>
      <vt:lpstr>SUMMARY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 Technology Inc.</dc:title>
  <dc:creator>Branden Mata</dc:creator>
  <cp:lastModifiedBy>Branden Mata</cp:lastModifiedBy>
  <cp:revision>28</cp:revision>
  <dcterms:created xsi:type="dcterms:W3CDTF">2023-08-27T02:53:39Z</dcterms:created>
  <dcterms:modified xsi:type="dcterms:W3CDTF">2023-08-27T04:53:12Z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