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81" r:id="rId3"/>
    <p:sldId id="257" r:id="rId4"/>
    <p:sldId id="262" r:id="rId5"/>
    <p:sldId id="263" r:id="rId6"/>
    <p:sldId id="264" r:id="rId7"/>
    <p:sldId id="261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6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2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6EECEB-4103-4245-BB09-C921749467A1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A973BC8-7020-4544-8AAE-6997F4F4A78D}">
      <dgm:prSet/>
      <dgm:spPr/>
      <dgm:t>
        <a:bodyPr/>
        <a:lstStyle/>
        <a:p>
          <a:r>
            <a:rPr lang="en-US"/>
            <a:t>I had trouble at first, downloading the correct link for the Google Play emulator on my PC while working on the Final Project Component.</a:t>
          </a:r>
        </a:p>
      </dgm:t>
    </dgm:pt>
    <dgm:pt modelId="{56F516BB-969B-4BFD-884B-B4AA5BBCFE4C}" type="parTrans" cxnId="{320CA866-A9A8-43F7-B51B-601C1957B72B}">
      <dgm:prSet/>
      <dgm:spPr/>
      <dgm:t>
        <a:bodyPr/>
        <a:lstStyle/>
        <a:p>
          <a:endParaRPr lang="en-US"/>
        </a:p>
      </dgm:t>
    </dgm:pt>
    <dgm:pt modelId="{9DFEA416-8AE1-4EC2-AC94-3A52EDC790D9}" type="sibTrans" cxnId="{320CA866-A9A8-43F7-B51B-601C1957B72B}">
      <dgm:prSet/>
      <dgm:spPr/>
      <dgm:t>
        <a:bodyPr/>
        <a:lstStyle/>
        <a:p>
          <a:endParaRPr lang="en-US"/>
        </a:p>
      </dgm:t>
    </dgm:pt>
    <dgm:pt modelId="{34E7EC34-C5E9-435A-8D54-24A915FDADCA}">
      <dgm:prSet/>
      <dgm:spPr/>
      <dgm:t>
        <a:bodyPr/>
        <a:lstStyle/>
        <a:p>
          <a:r>
            <a:rPr lang="en-US"/>
            <a:t>The Google Play emulator allowed me to download the IoT MQTT Panel application and complete my project.</a:t>
          </a:r>
        </a:p>
      </dgm:t>
    </dgm:pt>
    <dgm:pt modelId="{AD86119C-8B44-4B82-8043-FA05DE232609}" type="parTrans" cxnId="{73DB5286-146B-47F0-9FAD-985822A2DFB5}">
      <dgm:prSet/>
      <dgm:spPr/>
      <dgm:t>
        <a:bodyPr/>
        <a:lstStyle/>
        <a:p>
          <a:endParaRPr lang="en-US"/>
        </a:p>
      </dgm:t>
    </dgm:pt>
    <dgm:pt modelId="{E9C863B2-A07A-48B5-A5F0-7B481DDF07D8}" type="sibTrans" cxnId="{73DB5286-146B-47F0-9FAD-985822A2DFB5}">
      <dgm:prSet/>
      <dgm:spPr/>
      <dgm:t>
        <a:bodyPr/>
        <a:lstStyle/>
        <a:p>
          <a:endParaRPr lang="en-US"/>
        </a:p>
      </dgm:t>
    </dgm:pt>
    <dgm:pt modelId="{7AA63D4A-39A6-437D-A297-864C3DCDFDFC}" type="pres">
      <dgm:prSet presAssocID="{F46EECEB-4103-4245-BB09-C921749467A1}" presName="outerComposite" presStyleCnt="0">
        <dgm:presLayoutVars>
          <dgm:chMax val="5"/>
          <dgm:dir/>
          <dgm:resizeHandles val="exact"/>
        </dgm:presLayoutVars>
      </dgm:prSet>
      <dgm:spPr/>
    </dgm:pt>
    <dgm:pt modelId="{A0D15847-43E2-46D4-BF91-48E6AA7E6BF4}" type="pres">
      <dgm:prSet presAssocID="{F46EECEB-4103-4245-BB09-C921749467A1}" presName="dummyMaxCanvas" presStyleCnt="0">
        <dgm:presLayoutVars/>
      </dgm:prSet>
      <dgm:spPr/>
    </dgm:pt>
    <dgm:pt modelId="{521D2E78-F17D-48C7-B282-ECDA075EDA10}" type="pres">
      <dgm:prSet presAssocID="{F46EECEB-4103-4245-BB09-C921749467A1}" presName="TwoNodes_1" presStyleLbl="node1" presStyleIdx="0" presStyleCnt="2">
        <dgm:presLayoutVars>
          <dgm:bulletEnabled val="1"/>
        </dgm:presLayoutVars>
      </dgm:prSet>
      <dgm:spPr/>
    </dgm:pt>
    <dgm:pt modelId="{F5EEED08-4C0F-475F-B294-E526F955D7BA}" type="pres">
      <dgm:prSet presAssocID="{F46EECEB-4103-4245-BB09-C921749467A1}" presName="TwoNodes_2" presStyleLbl="node1" presStyleIdx="1" presStyleCnt="2">
        <dgm:presLayoutVars>
          <dgm:bulletEnabled val="1"/>
        </dgm:presLayoutVars>
      </dgm:prSet>
      <dgm:spPr/>
    </dgm:pt>
    <dgm:pt modelId="{3EBDEE5C-3240-4996-ACB9-36F7F4FBCB69}" type="pres">
      <dgm:prSet presAssocID="{F46EECEB-4103-4245-BB09-C921749467A1}" presName="TwoConn_1-2" presStyleLbl="fgAccFollowNode1" presStyleIdx="0" presStyleCnt="1">
        <dgm:presLayoutVars>
          <dgm:bulletEnabled val="1"/>
        </dgm:presLayoutVars>
      </dgm:prSet>
      <dgm:spPr/>
    </dgm:pt>
    <dgm:pt modelId="{94FEDB2D-25D1-4D8F-AE97-7EC9931A52F4}" type="pres">
      <dgm:prSet presAssocID="{F46EECEB-4103-4245-BB09-C921749467A1}" presName="TwoNodes_1_text" presStyleLbl="node1" presStyleIdx="1" presStyleCnt="2">
        <dgm:presLayoutVars>
          <dgm:bulletEnabled val="1"/>
        </dgm:presLayoutVars>
      </dgm:prSet>
      <dgm:spPr/>
    </dgm:pt>
    <dgm:pt modelId="{A48648A2-9449-4148-A47A-A72CFBB31E28}" type="pres">
      <dgm:prSet presAssocID="{F46EECEB-4103-4245-BB09-C921749467A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20CA866-A9A8-43F7-B51B-601C1957B72B}" srcId="{F46EECEB-4103-4245-BB09-C921749467A1}" destId="{9A973BC8-7020-4544-8AAE-6997F4F4A78D}" srcOrd="0" destOrd="0" parTransId="{56F516BB-969B-4BFD-884B-B4AA5BBCFE4C}" sibTransId="{9DFEA416-8AE1-4EC2-AC94-3A52EDC790D9}"/>
    <dgm:cxn modelId="{BC3D5785-C71B-49BF-A45C-716D1054AC4D}" type="presOf" srcId="{34E7EC34-C5E9-435A-8D54-24A915FDADCA}" destId="{F5EEED08-4C0F-475F-B294-E526F955D7BA}" srcOrd="0" destOrd="0" presId="urn:microsoft.com/office/officeart/2005/8/layout/vProcess5"/>
    <dgm:cxn modelId="{73DB5286-146B-47F0-9FAD-985822A2DFB5}" srcId="{F46EECEB-4103-4245-BB09-C921749467A1}" destId="{34E7EC34-C5E9-435A-8D54-24A915FDADCA}" srcOrd="1" destOrd="0" parTransId="{AD86119C-8B44-4B82-8043-FA05DE232609}" sibTransId="{E9C863B2-A07A-48B5-A5F0-7B481DDF07D8}"/>
    <dgm:cxn modelId="{5EE2CF98-F0AC-4436-BB1E-21CFA39F2449}" type="presOf" srcId="{9A973BC8-7020-4544-8AAE-6997F4F4A78D}" destId="{521D2E78-F17D-48C7-B282-ECDA075EDA10}" srcOrd="0" destOrd="0" presId="urn:microsoft.com/office/officeart/2005/8/layout/vProcess5"/>
    <dgm:cxn modelId="{BB88B69B-A7EC-4AB1-8F9D-AA0929811A2C}" type="presOf" srcId="{F46EECEB-4103-4245-BB09-C921749467A1}" destId="{7AA63D4A-39A6-437D-A297-864C3DCDFDFC}" srcOrd="0" destOrd="0" presId="urn:microsoft.com/office/officeart/2005/8/layout/vProcess5"/>
    <dgm:cxn modelId="{206EE3AE-5442-4DDA-92F9-738D58D1CEB6}" type="presOf" srcId="{9DFEA416-8AE1-4EC2-AC94-3A52EDC790D9}" destId="{3EBDEE5C-3240-4996-ACB9-36F7F4FBCB69}" srcOrd="0" destOrd="0" presId="urn:microsoft.com/office/officeart/2005/8/layout/vProcess5"/>
    <dgm:cxn modelId="{14CBD2BA-EF42-4874-BF1D-3CF4078EC355}" type="presOf" srcId="{34E7EC34-C5E9-435A-8D54-24A915FDADCA}" destId="{A48648A2-9449-4148-A47A-A72CFBB31E28}" srcOrd="1" destOrd="0" presId="urn:microsoft.com/office/officeart/2005/8/layout/vProcess5"/>
    <dgm:cxn modelId="{D63B8ED3-A129-4060-BEE2-6E2260381B92}" type="presOf" srcId="{9A973BC8-7020-4544-8AAE-6997F4F4A78D}" destId="{94FEDB2D-25D1-4D8F-AE97-7EC9931A52F4}" srcOrd="1" destOrd="0" presId="urn:microsoft.com/office/officeart/2005/8/layout/vProcess5"/>
    <dgm:cxn modelId="{87A430AA-E9FF-4751-8E07-53471603E358}" type="presParOf" srcId="{7AA63D4A-39A6-437D-A297-864C3DCDFDFC}" destId="{A0D15847-43E2-46D4-BF91-48E6AA7E6BF4}" srcOrd="0" destOrd="0" presId="urn:microsoft.com/office/officeart/2005/8/layout/vProcess5"/>
    <dgm:cxn modelId="{0B70C1DD-BD28-4377-BE61-CCF2C48A66B9}" type="presParOf" srcId="{7AA63D4A-39A6-437D-A297-864C3DCDFDFC}" destId="{521D2E78-F17D-48C7-B282-ECDA075EDA10}" srcOrd="1" destOrd="0" presId="urn:microsoft.com/office/officeart/2005/8/layout/vProcess5"/>
    <dgm:cxn modelId="{C5ED5294-D485-4B6A-8024-FAB1861D36E2}" type="presParOf" srcId="{7AA63D4A-39A6-437D-A297-864C3DCDFDFC}" destId="{F5EEED08-4C0F-475F-B294-E526F955D7BA}" srcOrd="2" destOrd="0" presId="urn:microsoft.com/office/officeart/2005/8/layout/vProcess5"/>
    <dgm:cxn modelId="{48E7C4CF-82EE-411C-B69A-A87BFEDCE8DD}" type="presParOf" srcId="{7AA63D4A-39A6-437D-A297-864C3DCDFDFC}" destId="{3EBDEE5C-3240-4996-ACB9-36F7F4FBCB69}" srcOrd="3" destOrd="0" presId="urn:microsoft.com/office/officeart/2005/8/layout/vProcess5"/>
    <dgm:cxn modelId="{C0EB3C4D-9F0C-42F6-832D-FA1A3D9AF28F}" type="presParOf" srcId="{7AA63D4A-39A6-437D-A297-864C3DCDFDFC}" destId="{94FEDB2D-25D1-4D8F-AE97-7EC9931A52F4}" srcOrd="4" destOrd="0" presId="urn:microsoft.com/office/officeart/2005/8/layout/vProcess5"/>
    <dgm:cxn modelId="{4C6FA650-D6BE-4E2C-BD8E-70F63D429320}" type="presParOf" srcId="{7AA63D4A-39A6-437D-A297-864C3DCDFDFC}" destId="{A48648A2-9449-4148-A47A-A72CFBB31E2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78E134-17E1-49D4-A2DB-26683BA3BB3B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08119BD-EC27-4E30-BD4C-DAD4E7732A93}">
      <dgm:prSet/>
      <dgm:spPr/>
      <dgm:t>
        <a:bodyPr/>
        <a:lstStyle/>
        <a:p>
          <a:r>
            <a:rPr lang="en-US"/>
            <a:t>Create a Multi-Intersection Traffic Light System using Wokwi Lab.</a:t>
          </a:r>
        </a:p>
      </dgm:t>
    </dgm:pt>
    <dgm:pt modelId="{279BA62D-9538-4A20-8A14-F10AF5C4C03E}" type="parTrans" cxnId="{A18E4636-2AB7-42B2-B245-E0000E646711}">
      <dgm:prSet/>
      <dgm:spPr/>
      <dgm:t>
        <a:bodyPr/>
        <a:lstStyle/>
        <a:p>
          <a:endParaRPr lang="en-US"/>
        </a:p>
      </dgm:t>
    </dgm:pt>
    <dgm:pt modelId="{FDB76E50-2585-4146-8DF5-F1260BF6D699}" type="sibTrans" cxnId="{A18E4636-2AB7-42B2-B245-E0000E646711}">
      <dgm:prSet/>
      <dgm:spPr/>
      <dgm:t>
        <a:bodyPr/>
        <a:lstStyle/>
        <a:p>
          <a:endParaRPr lang="en-US"/>
        </a:p>
      </dgm:t>
    </dgm:pt>
    <dgm:pt modelId="{25A3AF18-50E0-4BE5-97C8-45855C27D41F}">
      <dgm:prSet/>
      <dgm:spPr/>
      <dgm:t>
        <a:bodyPr/>
        <a:lstStyle/>
        <a:p>
          <a:r>
            <a:rPr lang="en-US" dirty="0"/>
            <a:t>Build the traffic lights by integrating IoT control using the cloud service.</a:t>
          </a:r>
        </a:p>
      </dgm:t>
    </dgm:pt>
    <dgm:pt modelId="{9635E70C-0658-46EC-A3CF-3B62E6AC5A26}" type="parTrans" cxnId="{BD70F0F1-1786-468B-AFF6-04ED306BF58F}">
      <dgm:prSet/>
      <dgm:spPr/>
      <dgm:t>
        <a:bodyPr/>
        <a:lstStyle/>
        <a:p>
          <a:endParaRPr lang="en-US"/>
        </a:p>
      </dgm:t>
    </dgm:pt>
    <dgm:pt modelId="{9DA7831A-C87D-4714-B2AF-C104269CE451}" type="sibTrans" cxnId="{BD70F0F1-1786-468B-AFF6-04ED306BF58F}">
      <dgm:prSet/>
      <dgm:spPr/>
      <dgm:t>
        <a:bodyPr/>
        <a:lstStyle/>
        <a:p>
          <a:endParaRPr lang="en-US"/>
        </a:p>
      </dgm:t>
    </dgm:pt>
    <dgm:pt modelId="{560DDBC3-7F2C-45F3-A297-45E8EF3CB699}">
      <dgm:prSet/>
      <dgm:spPr/>
      <dgm:t>
        <a:bodyPr/>
        <a:lstStyle/>
        <a:p>
          <a:r>
            <a:rPr lang="en-US" dirty="0"/>
            <a:t>Exercise emergency personal access to the traffic light control.</a:t>
          </a:r>
        </a:p>
      </dgm:t>
    </dgm:pt>
    <dgm:pt modelId="{A90B8918-2F4E-48EB-A269-F10E5C4DDD23}" type="parTrans" cxnId="{B8D5773C-C7DF-443C-A2F2-A37034C8EF21}">
      <dgm:prSet/>
      <dgm:spPr/>
      <dgm:t>
        <a:bodyPr/>
        <a:lstStyle/>
        <a:p>
          <a:endParaRPr lang="en-US"/>
        </a:p>
      </dgm:t>
    </dgm:pt>
    <dgm:pt modelId="{439C7A3C-E12C-4721-8AA2-0EFC7B27039C}" type="sibTrans" cxnId="{B8D5773C-C7DF-443C-A2F2-A37034C8EF21}">
      <dgm:prSet/>
      <dgm:spPr/>
      <dgm:t>
        <a:bodyPr/>
        <a:lstStyle/>
        <a:p>
          <a:endParaRPr lang="en-US"/>
        </a:p>
      </dgm:t>
    </dgm:pt>
    <dgm:pt modelId="{B68EB1F2-A66A-4EFA-85B0-4F1715F2B16F}" type="pres">
      <dgm:prSet presAssocID="{C978E134-17E1-49D4-A2DB-26683BA3BB3B}" presName="outerComposite" presStyleCnt="0">
        <dgm:presLayoutVars>
          <dgm:chMax val="5"/>
          <dgm:dir/>
          <dgm:resizeHandles val="exact"/>
        </dgm:presLayoutVars>
      </dgm:prSet>
      <dgm:spPr/>
    </dgm:pt>
    <dgm:pt modelId="{EBC44A0F-5597-49EB-A1A2-01A345E16504}" type="pres">
      <dgm:prSet presAssocID="{C978E134-17E1-49D4-A2DB-26683BA3BB3B}" presName="dummyMaxCanvas" presStyleCnt="0">
        <dgm:presLayoutVars/>
      </dgm:prSet>
      <dgm:spPr/>
    </dgm:pt>
    <dgm:pt modelId="{087E5294-B8F6-4883-A894-6B74676A3D68}" type="pres">
      <dgm:prSet presAssocID="{C978E134-17E1-49D4-A2DB-26683BA3BB3B}" presName="ThreeNodes_1" presStyleLbl="node1" presStyleIdx="0" presStyleCnt="3">
        <dgm:presLayoutVars>
          <dgm:bulletEnabled val="1"/>
        </dgm:presLayoutVars>
      </dgm:prSet>
      <dgm:spPr/>
    </dgm:pt>
    <dgm:pt modelId="{86A5CD22-208A-4586-8EC3-2AD0D094B316}" type="pres">
      <dgm:prSet presAssocID="{C978E134-17E1-49D4-A2DB-26683BA3BB3B}" presName="ThreeNodes_2" presStyleLbl="node1" presStyleIdx="1" presStyleCnt="3">
        <dgm:presLayoutVars>
          <dgm:bulletEnabled val="1"/>
        </dgm:presLayoutVars>
      </dgm:prSet>
      <dgm:spPr/>
    </dgm:pt>
    <dgm:pt modelId="{D64515D7-9BC6-4326-BC13-E2DD7D2BEEF2}" type="pres">
      <dgm:prSet presAssocID="{C978E134-17E1-49D4-A2DB-26683BA3BB3B}" presName="ThreeNodes_3" presStyleLbl="node1" presStyleIdx="2" presStyleCnt="3">
        <dgm:presLayoutVars>
          <dgm:bulletEnabled val="1"/>
        </dgm:presLayoutVars>
      </dgm:prSet>
      <dgm:spPr/>
    </dgm:pt>
    <dgm:pt modelId="{BFFCB643-95CD-4342-AAF4-DBECDECD675F}" type="pres">
      <dgm:prSet presAssocID="{C978E134-17E1-49D4-A2DB-26683BA3BB3B}" presName="ThreeConn_1-2" presStyleLbl="fgAccFollowNode1" presStyleIdx="0" presStyleCnt="2">
        <dgm:presLayoutVars>
          <dgm:bulletEnabled val="1"/>
        </dgm:presLayoutVars>
      </dgm:prSet>
      <dgm:spPr/>
    </dgm:pt>
    <dgm:pt modelId="{F07437CD-3ACF-402F-B20B-D9AEA8EADE70}" type="pres">
      <dgm:prSet presAssocID="{C978E134-17E1-49D4-A2DB-26683BA3BB3B}" presName="ThreeConn_2-3" presStyleLbl="fgAccFollowNode1" presStyleIdx="1" presStyleCnt="2">
        <dgm:presLayoutVars>
          <dgm:bulletEnabled val="1"/>
        </dgm:presLayoutVars>
      </dgm:prSet>
      <dgm:spPr/>
    </dgm:pt>
    <dgm:pt modelId="{87ED9DF2-DDB3-4739-A74F-A5F96E207AEC}" type="pres">
      <dgm:prSet presAssocID="{C978E134-17E1-49D4-A2DB-26683BA3BB3B}" presName="ThreeNodes_1_text" presStyleLbl="node1" presStyleIdx="2" presStyleCnt="3">
        <dgm:presLayoutVars>
          <dgm:bulletEnabled val="1"/>
        </dgm:presLayoutVars>
      </dgm:prSet>
      <dgm:spPr/>
    </dgm:pt>
    <dgm:pt modelId="{66E8249B-FC66-4AC9-9B6E-FD2B663D843B}" type="pres">
      <dgm:prSet presAssocID="{C978E134-17E1-49D4-A2DB-26683BA3BB3B}" presName="ThreeNodes_2_text" presStyleLbl="node1" presStyleIdx="2" presStyleCnt="3">
        <dgm:presLayoutVars>
          <dgm:bulletEnabled val="1"/>
        </dgm:presLayoutVars>
      </dgm:prSet>
      <dgm:spPr/>
    </dgm:pt>
    <dgm:pt modelId="{53A3A133-2CC7-4BE3-94F0-0E6ABB019E0F}" type="pres">
      <dgm:prSet presAssocID="{C978E134-17E1-49D4-A2DB-26683BA3BB3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BF1FA0A-7F66-4055-BF8E-B68A05CA2459}" type="presOf" srcId="{FDB76E50-2585-4146-8DF5-F1260BF6D699}" destId="{BFFCB643-95CD-4342-AAF4-DBECDECD675F}" srcOrd="0" destOrd="0" presId="urn:microsoft.com/office/officeart/2005/8/layout/vProcess5"/>
    <dgm:cxn modelId="{E0635F16-AEB2-41FB-B5E7-FDB9F23420AB}" type="presOf" srcId="{25A3AF18-50E0-4BE5-97C8-45855C27D41F}" destId="{66E8249B-FC66-4AC9-9B6E-FD2B663D843B}" srcOrd="1" destOrd="0" presId="urn:microsoft.com/office/officeart/2005/8/layout/vProcess5"/>
    <dgm:cxn modelId="{A18E4636-2AB7-42B2-B245-E0000E646711}" srcId="{C978E134-17E1-49D4-A2DB-26683BA3BB3B}" destId="{E08119BD-EC27-4E30-BD4C-DAD4E7732A93}" srcOrd="0" destOrd="0" parTransId="{279BA62D-9538-4A20-8A14-F10AF5C4C03E}" sibTransId="{FDB76E50-2585-4146-8DF5-F1260BF6D699}"/>
    <dgm:cxn modelId="{B8D5773C-C7DF-443C-A2F2-A37034C8EF21}" srcId="{C978E134-17E1-49D4-A2DB-26683BA3BB3B}" destId="{560DDBC3-7F2C-45F3-A297-45E8EF3CB699}" srcOrd="2" destOrd="0" parTransId="{A90B8918-2F4E-48EB-A269-F10E5C4DDD23}" sibTransId="{439C7A3C-E12C-4721-8AA2-0EFC7B27039C}"/>
    <dgm:cxn modelId="{B50DF05E-73FD-4BB1-8E00-E0943E52DBAB}" type="presOf" srcId="{9DA7831A-C87D-4714-B2AF-C104269CE451}" destId="{F07437CD-3ACF-402F-B20B-D9AEA8EADE70}" srcOrd="0" destOrd="0" presId="urn:microsoft.com/office/officeart/2005/8/layout/vProcess5"/>
    <dgm:cxn modelId="{2B031863-E5A0-4535-80E3-8202D2524007}" type="presOf" srcId="{E08119BD-EC27-4E30-BD4C-DAD4E7732A93}" destId="{87ED9DF2-DDB3-4739-A74F-A5F96E207AEC}" srcOrd="1" destOrd="0" presId="urn:microsoft.com/office/officeart/2005/8/layout/vProcess5"/>
    <dgm:cxn modelId="{1756FC4A-A1B7-4AD7-80B2-EEC26DE98505}" type="presOf" srcId="{E08119BD-EC27-4E30-BD4C-DAD4E7732A93}" destId="{087E5294-B8F6-4883-A894-6B74676A3D68}" srcOrd="0" destOrd="0" presId="urn:microsoft.com/office/officeart/2005/8/layout/vProcess5"/>
    <dgm:cxn modelId="{0586B36D-364B-4D89-A408-47930AF0F21B}" type="presOf" srcId="{560DDBC3-7F2C-45F3-A297-45E8EF3CB699}" destId="{53A3A133-2CC7-4BE3-94F0-0E6ABB019E0F}" srcOrd="1" destOrd="0" presId="urn:microsoft.com/office/officeart/2005/8/layout/vProcess5"/>
    <dgm:cxn modelId="{19A0FEB4-4D02-427F-903F-1878780CF63A}" type="presOf" srcId="{C978E134-17E1-49D4-A2DB-26683BA3BB3B}" destId="{B68EB1F2-A66A-4EFA-85B0-4F1715F2B16F}" srcOrd="0" destOrd="0" presId="urn:microsoft.com/office/officeart/2005/8/layout/vProcess5"/>
    <dgm:cxn modelId="{4BECF3BF-1FD6-4640-919E-8DBFE9DACFEA}" type="presOf" srcId="{560DDBC3-7F2C-45F3-A297-45E8EF3CB699}" destId="{D64515D7-9BC6-4326-BC13-E2DD7D2BEEF2}" srcOrd="0" destOrd="0" presId="urn:microsoft.com/office/officeart/2005/8/layout/vProcess5"/>
    <dgm:cxn modelId="{BD70F0F1-1786-468B-AFF6-04ED306BF58F}" srcId="{C978E134-17E1-49D4-A2DB-26683BA3BB3B}" destId="{25A3AF18-50E0-4BE5-97C8-45855C27D41F}" srcOrd="1" destOrd="0" parTransId="{9635E70C-0658-46EC-A3CF-3B62E6AC5A26}" sibTransId="{9DA7831A-C87D-4714-B2AF-C104269CE451}"/>
    <dgm:cxn modelId="{36A58CF5-726C-4A50-A72C-F133C2236AEA}" type="presOf" srcId="{25A3AF18-50E0-4BE5-97C8-45855C27D41F}" destId="{86A5CD22-208A-4586-8EC3-2AD0D094B316}" srcOrd="0" destOrd="0" presId="urn:microsoft.com/office/officeart/2005/8/layout/vProcess5"/>
    <dgm:cxn modelId="{1E5C899E-F120-4204-BC5F-558BB898AB6C}" type="presParOf" srcId="{B68EB1F2-A66A-4EFA-85B0-4F1715F2B16F}" destId="{EBC44A0F-5597-49EB-A1A2-01A345E16504}" srcOrd="0" destOrd="0" presId="urn:microsoft.com/office/officeart/2005/8/layout/vProcess5"/>
    <dgm:cxn modelId="{849B6767-0565-43D0-8E5B-F3D471EEAD3B}" type="presParOf" srcId="{B68EB1F2-A66A-4EFA-85B0-4F1715F2B16F}" destId="{087E5294-B8F6-4883-A894-6B74676A3D68}" srcOrd="1" destOrd="0" presId="urn:microsoft.com/office/officeart/2005/8/layout/vProcess5"/>
    <dgm:cxn modelId="{6F7BF69B-C3B3-4C0C-96FD-A1445A3EA258}" type="presParOf" srcId="{B68EB1F2-A66A-4EFA-85B0-4F1715F2B16F}" destId="{86A5CD22-208A-4586-8EC3-2AD0D094B316}" srcOrd="2" destOrd="0" presId="urn:microsoft.com/office/officeart/2005/8/layout/vProcess5"/>
    <dgm:cxn modelId="{280F47D2-08FB-46BE-82BF-B93A390E0238}" type="presParOf" srcId="{B68EB1F2-A66A-4EFA-85B0-4F1715F2B16F}" destId="{D64515D7-9BC6-4326-BC13-E2DD7D2BEEF2}" srcOrd="3" destOrd="0" presId="urn:microsoft.com/office/officeart/2005/8/layout/vProcess5"/>
    <dgm:cxn modelId="{05C228C1-EF4A-49CE-9D6B-11F40AA3D928}" type="presParOf" srcId="{B68EB1F2-A66A-4EFA-85B0-4F1715F2B16F}" destId="{BFFCB643-95CD-4342-AAF4-DBECDECD675F}" srcOrd="4" destOrd="0" presId="urn:microsoft.com/office/officeart/2005/8/layout/vProcess5"/>
    <dgm:cxn modelId="{30134D25-5CA5-4CAB-B722-FFA9FB9DD146}" type="presParOf" srcId="{B68EB1F2-A66A-4EFA-85B0-4F1715F2B16F}" destId="{F07437CD-3ACF-402F-B20B-D9AEA8EADE70}" srcOrd="5" destOrd="0" presId="urn:microsoft.com/office/officeart/2005/8/layout/vProcess5"/>
    <dgm:cxn modelId="{861527C9-E98C-430D-9BA8-64FFE7856FF9}" type="presParOf" srcId="{B68EB1F2-A66A-4EFA-85B0-4F1715F2B16F}" destId="{87ED9DF2-DDB3-4739-A74F-A5F96E207AEC}" srcOrd="6" destOrd="0" presId="urn:microsoft.com/office/officeart/2005/8/layout/vProcess5"/>
    <dgm:cxn modelId="{7375E3CD-A1DD-42C6-94B6-D07496CC1B0F}" type="presParOf" srcId="{B68EB1F2-A66A-4EFA-85B0-4F1715F2B16F}" destId="{66E8249B-FC66-4AC9-9B6E-FD2B663D843B}" srcOrd="7" destOrd="0" presId="urn:microsoft.com/office/officeart/2005/8/layout/vProcess5"/>
    <dgm:cxn modelId="{5FDD3402-ADCE-4548-857C-D3DF57A011D5}" type="presParOf" srcId="{B68EB1F2-A66A-4EFA-85B0-4F1715F2B16F}" destId="{53A3A133-2CC7-4BE3-94F0-0E6ABB019E0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D2E78-F17D-48C7-B282-ECDA075EDA10}">
      <dsp:nvSpPr>
        <dsp:cNvPr id="0" name=""/>
        <dsp:cNvSpPr/>
      </dsp:nvSpPr>
      <dsp:spPr>
        <a:xfrm>
          <a:off x="0" y="0"/>
          <a:ext cx="9482328" cy="16952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 had trouble at first, downloading the correct link for the Google Play emulator on my PC while working on the Final Project Component.</a:t>
          </a:r>
        </a:p>
      </dsp:txBody>
      <dsp:txXfrm>
        <a:off x="49654" y="49654"/>
        <a:ext cx="7730104" cy="1595989"/>
      </dsp:txXfrm>
    </dsp:sp>
    <dsp:sp modelId="{F5EEED08-4C0F-475F-B294-E526F955D7BA}">
      <dsp:nvSpPr>
        <dsp:cNvPr id="0" name=""/>
        <dsp:cNvSpPr/>
      </dsp:nvSpPr>
      <dsp:spPr>
        <a:xfrm>
          <a:off x="1673351" y="2072030"/>
          <a:ext cx="9482328" cy="16952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Google Play emulator allowed me to download the IoT MQTT Panel application and complete my project.</a:t>
          </a:r>
        </a:p>
      </dsp:txBody>
      <dsp:txXfrm>
        <a:off x="1723005" y="2121684"/>
        <a:ext cx="6607724" cy="1595989"/>
      </dsp:txXfrm>
    </dsp:sp>
    <dsp:sp modelId="{3EBDEE5C-3240-4996-ACB9-36F7F4FBCB69}">
      <dsp:nvSpPr>
        <dsp:cNvPr id="0" name=""/>
        <dsp:cNvSpPr/>
      </dsp:nvSpPr>
      <dsp:spPr>
        <a:xfrm>
          <a:off x="8380384" y="1332692"/>
          <a:ext cx="1101943" cy="11019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28321" y="1332692"/>
        <a:ext cx="606069" cy="8292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E5294-B8F6-4883-A894-6B74676A3D68}">
      <dsp:nvSpPr>
        <dsp:cNvPr id="0" name=""/>
        <dsp:cNvSpPr/>
      </dsp:nvSpPr>
      <dsp:spPr>
        <a:xfrm>
          <a:off x="0" y="0"/>
          <a:ext cx="5230825" cy="16109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Create a Multi-Intersection Traffic Light System using Wokwi Lab.</a:t>
          </a:r>
        </a:p>
      </dsp:txBody>
      <dsp:txXfrm>
        <a:off x="47183" y="47183"/>
        <a:ext cx="3492481" cy="1516587"/>
      </dsp:txXfrm>
    </dsp:sp>
    <dsp:sp modelId="{86A5CD22-208A-4586-8EC3-2AD0D094B316}">
      <dsp:nvSpPr>
        <dsp:cNvPr id="0" name=""/>
        <dsp:cNvSpPr/>
      </dsp:nvSpPr>
      <dsp:spPr>
        <a:xfrm>
          <a:off x="461543" y="1879445"/>
          <a:ext cx="5230825" cy="1610953"/>
        </a:xfrm>
        <a:prstGeom prst="roundRect">
          <a:avLst>
            <a:gd name="adj" fmla="val 10000"/>
          </a:avLst>
        </a:prstGeom>
        <a:solidFill>
          <a:schemeClr val="accent5">
            <a:hueOff val="748033"/>
            <a:satOff val="3048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Build the traffic lights by integrating IoT control using the cloud service.</a:t>
          </a:r>
        </a:p>
      </dsp:txBody>
      <dsp:txXfrm>
        <a:off x="508726" y="1926628"/>
        <a:ext cx="3627796" cy="1516587"/>
      </dsp:txXfrm>
    </dsp:sp>
    <dsp:sp modelId="{D64515D7-9BC6-4326-BC13-E2DD7D2BEEF2}">
      <dsp:nvSpPr>
        <dsp:cNvPr id="0" name=""/>
        <dsp:cNvSpPr/>
      </dsp:nvSpPr>
      <dsp:spPr>
        <a:xfrm>
          <a:off x="923086" y="3758890"/>
          <a:ext cx="5230825" cy="1610953"/>
        </a:xfrm>
        <a:prstGeom prst="roundRect">
          <a:avLst>
            <a:gd name="adj" fmla="val 10000"/>
          </a:avLst>
        </a:prstGeom>
        <a:solidFill>
          <a:schemeClr val="accent5">
            <a:hueOff val="1496066"/>
            <a:satOff val="6095"/>
            <a:lumOff val="-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Exercise emergency personal access to the traffic light control.</a:t>
          </a:r>
        </a:p>
      </dsp:txBody>
      <dsp:txXfrm>
        <a:off x="970269" y="3806073"/>
        <a:ext cx="3627796" cy="1516587"/>
      </dsp:txXfrm>
    </dsp:sp>
    <dsp:sp modelId="{BFFCB643-95CD-4342-AAF4-DBECDECD675F}">
      <dsp:nvSpPr>
        <dsp:cNvPr id="0" name=""/>
        <dsp:cNvSpPr/>
      </dsp:nvSpPr>
      <dsp:spPr>
        <a:xfrm>
          <a:off x="4183705" y="1221639"/>
          <a:ext cx="1047119" cy="1047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19307" y="1221639"/>
        <a:ext cx="575915" cy="787957"/>
      </dsp:txXfrm>
    </dsp:sp>
    <dsp:sp modelId="{F07437CD-3ACF-402F-B20B-D9AEA8EADE70}">
      <dsp:nvSpPr>
        <dsp:cNvPr id="0" name=""/>
        <dsp:cNvSpPr/>
      </dsp:nvSpPr>
      <dsp:spPr>
        <a:xfrm>
          <a:off x="4645249" y="3090345"/>
          <a:ext cx="1047119" cy="1047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104891"/>
            <a:satOff val="884"/>
            <a:lumOff val="-1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880851" y="3090345"/>
        <a:ext cx="575915" cy="787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BBEE-F49C-421E-8D69-01D678C2645F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3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5A31-3E87-468A-B148-5C666447EC69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1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212-621B-48DA-ADA4-5ADD472264E8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8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4673-3D7D-4DA4-8694-3884C26BCA78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29FD-4554-41E0-B4CE-5E66F1069EE1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4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0AF1-98AE-4BE5-B730-B3F94EBFAF6B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2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02BD241F-3391-4EBE-A8C5-7CBF4570F37E}" type="datetime1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8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5603-DD09-4201-9B85-01E017332964}" type="datetime1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3CD9-D698-4CA1-B27A-F3D4C2BCE197}" type="datetime1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9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4FE42-FC27-4BF8-9CF6-3CCDE72249E1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7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C9139-9C44-484A-9C8C-A9A029484308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0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F3223F2-9184-454A-B4F4-C56DD77B6351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A group of colorful lights&#10;&#10;Description automatically generated">
            <a:extLst>
              <a:ext uri="{FF2B5EF4-FFF2-40B4-BE49-F238E27FC236}">
                <a16:creationId xmlns:a16="http://schemas.microsoft.com/office/drawing/2014/main" id="{0190C85C-DE28-2DCB-155D-531809B94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7840"/>
            <a:ext cx="12191999" cy="12801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D104D-E2D6-C544-5859-1B7364E55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5731580"/>
            <a:ext cx="7964424" cy="960120"/>
          </a:xfrm>
          <a:ln>
            <a:noFill/>
          </a:ln>
        </p:spPr>
        <p:txBody>
          <a:bodyPr anchor="ctr">
            <a:normAutofit/>
          </a:bodyPr>
          <a:lstStyle/>
          <a:p>
            <a:r>
              <a:rPr lang="en-US" sz="4000" dirty="0"/>
              <a:t>Final Course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06943-9D87-D98D-92A3-832377F69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3108" y="5577840"/>
            <a:ext cx="3888871" cy="1280150"/>
          </a:xfrm>
        </p:spPr>
        <p:txBody>
          <a:bodyPr anchor="ctr">
            <a:normAutofit fontScale="47500" lnSpcReduction="20000"/>
          </a:bodyPr>
          <a:lstStyle/>
          <a:p>
            <a:pPr algn="r"/>
            <a:r>
              <a:rPr lang="en-US" sz="3200" dirty="0"/>
              <a:t>CEIS114</a:t>
            </a:r>
          </a:p>
          <a:p>
            <a:pPr algn="r"/>
            <a:r>
              <a:rPr lang="en-US" sz="1900" dirty="0"/>
              <a:t>Branden Mata</a:t>
            </a:r>
          </a:p>
          <a:p>
            <a:pPr algn="r"/>
            <a:r>
              <a:rPr lang="en-US" sz="1900" dirty="0"/>
              <a:t>Bachelor’s Information Technology &amp; Networking</a:t>
            </a:r>
          </a:p>
          <a:p>
            <a:pPr algn="r"/>
            <a:r>
              <a:rPr lang="en-US" sz="1900" dirty="0"/>
              <a:t>DeVry University</a:t>
            </a:r>
          </a:p>
          <a:p>
            <a:pPr algn="r"/>
            <a:r>
              <a:rPr lang="en-US" sz="1900" dirty="0"/>
              <a:t>Professor </a:t>
            </a:r>
            <a:r>
              <a:rPr lang="en-US" sz="1900" dirty="0" err="1"/>
              <a:t>Kavianpour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278824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2BFE6C56-0CF5-B54A-0679-BB756FFFA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75" y="713370"/>
            <a:ext cx="6135312" cy="543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5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</a:t>
            </a:r>
            <a:r>
              <a:rPr lang="en-US" sz="3600" dirty="0" err="1"/>
              <a:t>Wokwi</a:t>
            </a:r>
            <a:r>
              <a:rPr lang="en-US" sz="36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</a:t>
            </a:r>
            <a:r>
              <a:rPr lang="en-US" dirty="0" err="1">
                <a:ea typeface="Times New Roman" panose="02020603050405020304" pitchFamily="18" charset="0"/>
              </a:rPr>
              <a:t>Wokwi</a:t>
            </a:r>
            <a:r>
              <a:rPr lang="en-US" dirty="0">
                <a:ea typeface="Times New Roman" panose="02020603050405020304" pitchFamily="18" charset="0"/>
              </a:rPr>
              <a:t> Code Editor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499F7-F279-E22F-71E3-2960E002F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12292"/>
            <a:ext cx="5750797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19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lectronics protoboard">
            <a:extLst>
              <a:ext uri="{FF2B5EF4-FFF2-40B4-BE49-F238E27FC236}">
                <a16:creationId xmlns:a16="http://schemas.microsoft.com/office/drawing/2014/main" id="{93DBD08C-B275-21E5-B647-23E0EF6CC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BFCB27-760B-5FF3-72F5-581461CE1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999" cy="12801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" y="175146"/>
            <a:ext cx="7964424" cy="9601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CEIS 114</a:t>
            </a:r>
            <a:br>
              <a:rPr lang="en-US" sz="3100"/>
            </a:br>
            <a:r>
              <a:rPr lang="en-US" sz="3100"/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5100" y="175146"/>
            <a:ext cx="3694176" cy="960120"/>
          </a:xfrm>
        </p:spPr>
        <p:txBody>
          <a:bodyPr anchor="ctr">
            <a:normAutofit/>
          </a:bodyPr>
          <a:lstStyle/>
          <a:p>
            <a:pPr algn="r"/>
            <a:r>
              <a:rPr lang="en-US" sz="1900" b="1"/>
              <a:t>Creating a Multiple Traffic Light Controller with a Cross Walk</a:t>
            </a:r>
          </a:p>
        </p:txBody>
      </p:sp>
    </p:spTree>
    <p:extLst>
      <p:ext uri="{BB962C8B-B14F-4D97-AF65-F5344CB8AC3E}">
        <p14:creationId xmlns:p14="http://schemas.microsoft.com/office/powerpoint/2010/main" val="3345278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567" y="2911113"/>
            <a:ext cx="2501777" cy="2528545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FCEF6D-620B-3159-D78B-201AE4B6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634" y="2471179"/>
            <a:ext cx="8441496" cy="34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25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Wokwi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</a:t>
            </a:r>
            <a:r>
              <a:rPr lang="en-US" sz="1600" dirty="0"/>
              <a:t>Wokwi Code Editor </a:t>
            </a:r>
            <a:r>
              <a:rPr lang="en-US" dirty="0">
                <a:ea typeface="Times New Roman" panose="02020603050405020304" pitchFamily="18" charset="0"/>
              </a:rPr>
              <a:t>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5A2AB9-88AE-62AB-67FE-0C0A14531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571" y="733200"/>
            <a:ext cx="5801559" cy="539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43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Screenshot of Serial Monitor in Wokwi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6674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3E1AB-40B4-DB78-3F4B-D806BA759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25" y="1303337"/>
            <a:ext cx="6852678" cy="425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048233AE-EE0F-F301-3656-E56ED125B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1" b="1012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8D536C-705E-9F95-9212-22DDEF9AC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24248" cy="68580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9"/>
            <a:ext cx="3807100" cy="3241088"/>
          </a:xfrm>
        </p:spPr>
        <p:txBody>
          <a:bodyPr anchor="t">
            <a:normAutofit/>
          </a:bodyPr>
          <a:lstStyle/>
          <a:p>
            <a:r>
              <a:rPr lang="en-US" sz="4800"/>
              <a:t>CEIS 114</a:t>
            </a:r>
            <a:br>
              <a:rPr lang="en-US" sz="4800"/>
            </a:br>
            <a:r>
              <a:rPr lang="en-US" sz="4800"/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3800566" cy="139903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Creating a Multiple Traffic Light Controller with a Cross Walk  and an Emergency Buzzer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D28EA4-6F96-F7C6-1D07-5BA5C2738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380390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FF93C5-0576-D227-80A7-4CFBA8791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09925"/>
            <a:ext cx="380390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9487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Picture of circuit with working LEDs and LCD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7624"/>
            <a:ext cx="3932237" cy="32813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r>
              <a:rPr lang="en-US" dirty="0"/>
              <a:t>LCD Unit  with Message Display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2D569-4598-A26D-9235-D2AC52D69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273" y="979487"/>
            <a:ext cx="6294912" cy="524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2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Code Editor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</a:t>
            </a:r>
            <a:r>
              <a:rPr lang="en-US" sz="1600" dirty="0"/>
              <a:t>Code Editor </a:t>
            </a:r>
            <a:r>
              <a:rPr lang="en-US" dirty="0">
                <a:ea typeface="Times New Roman" panose="02020603050405020304" pitchFamily="18" charset="0"/>
              </a:rPr>
              <a:t>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7D904-3DA4-125F-C0E9-400F742C0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452" y="867005"/>
            <a:ext cx="6295872" cy="51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20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Serial Monitor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6674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0B386-1864-DC84-90B9-A611AEA1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9112"/>
            <a:ext cx="5736900" cy="591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9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EA315-F74F-308E-B730-7958B19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038027" cy="1463040"/>
          </a:xfrm>
        </p:spPr>
        <p:txBody>
          <a:bodyPr>
            <a:normAutofit/>
          </a:bodyPr>
          <a:lstStyle/>
          <a:p>
            <a:r>
              <a:rPr lang="en-US" sz="4400"/>
              <a:t>Introduction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6D5B03A-B780-A698-DFA9-C9932F22D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6EC78-D175-4BE3-75CA-08587ABA8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69" y="2079812"/>
            <a:ext cx="11038027" cy="42661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Designing and implementation of intelligent tragic light systems is the key focus in the field of transportation engineering.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This project has provided me with hands-on experience in creating a Multi-Intersection Traffic Light System using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Wokwi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Lab.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 chose to work on option 1, </a:t>
            </a:r>
            <a:r>
              <a:rPr lang="en-US" sz="2400" b="1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Multiple Traffic Light Controller with Cross Walk, Buzzer, and LCD Display with IOT</a:t>
            </a:r>
            <a:r>
              <a:rPr lang="en-US" sz="2400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sz="2400" b="1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Access</a:t>
            </a:r>
            <a:r>
              <a:rPr lang="en-US" sz="2400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displaying the circuit simulations from "</a:t>
            </a:r>
            <a:r>
              <a:rPr lang="en-US" sz="2400" b="0" i="0" dirty="0" err="1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Wokwi</a:t>
            </a:r>
            <a:r>
              <a:rPr lang="en-US" sz="2400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".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3CF4C-D52F-5FAF-EC3D-C9149A6A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58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lectronics protoboard">
            <a:extLst>
              <a:ext uri="{FF2B5EF4-FFF2-40B4-BE49-F238E27FC236}">
                <a16:creationId xmlns:a16="http://schemas.microsoft.com/office/drawing/2014/main" id="{3EF6D4E6-2074-D3A2-F593-791A8736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AE3881-291E-3664-4B6D-C22BED87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48587" y="648587"/>
            <a:ext cx="6858002" cy="556082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4000">
                <a:schemeClr val="bg1">
                  <a:alpha val="49000"/>
                </a:schemeClr>
              </a:gs>
              <a:gs pos="25000">
                <a:schemeClr val="bg1">
                  <a:alpha val="35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78408"/>
            <a:ext cx="4795819" cy="3727812"/>
          </a:xfrm>
        </p:spPr>
        <p:txBody>
          <a:bodyPr anchor="t">
            <a:normAutofit/>
          </a:bodyPr>
          <a:lstStyle/>
          <a:p>
            <a:r>
              <a:rPr lang="en-US" sz="5800"/>
              <a:t>CEIS 114</a:t>
            </a:r>
            <a:br>
              <a:rPr lang="en-US" sz="5800"/>
            </a:br>
            <a:r>
              <a:rPr lang="en-US" sz="5800"/>
              <a:t>Final Project Component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0" y="4706224"/>
            <a:ext cx="4381634" cy="108497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/>
              <a:t>Creating a Multiple Traffic Light Controller with a Cross Walk and an Emergency Buzzer with secured IoT Control via Web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0CDACD-D191-E642-F686-FCB54B7E5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469570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50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7" y="690563"/>
            <a:ext cx="4405017" cy="229718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Screenshot of circuit with working LEDs and LCD display (Building/Operation)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488" y="3165987"/>
            <a:ext cx="4405016" cy="322473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r>
              <a:rPr lang="en-US" dirty="0"/>
              <a:t>One Blue LED – Emergency Light</a:t>
            </a:r>
          </a:p>
          <a:p>
            <a:pPr lvl="0"/>
            <a:r>
              <a:rPr lang="en-US" dirty="0"/>
              <a:t>Push Button</a:t>
            </a:r>
          </a:p>
          <a:p>
            <a:r>
              <a:rPr lang="en-US" dirty="0"/>
              <a:t>LCD Unit </a:t>
            </a:r>
          </a:p>
          <a:p>
            <a:r>
              <a:rPr lang="en-US" dirty="0"/>
              <a:t>Buzzer</a:t>
            </a:r>
          </a:p>
          <a:p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1770BD-9A28-C82A-A15A-225DEB4B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077" y="467281"/>
            <a:ext cx="4961457" cy="592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6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Screenshot of </a:t>
            </a:r>
            <a:r>
              <a:rPr lang="en-US" b="0" i="0" u="none" strike="noStrike" baseline="0" dirty="0">
                <a:solidFill>
                  <a:srgbClr val="050505"/>
                </a:solidFill>
              </a:rPr>
              <a:t>resources (Identification)</a:t>
            </a:r>
            <a:br>
              <a:rPr lang="en-US" sz="3600" b="0" i="0" u="none" strike="noStrike" baseline="0" dirty="0">
                <a:solidFill>
                  <a:srgbClr val="050505"/>
                </a:solidFill>
              </a:rPr>
            </a:br>
            <a:endParaRPr lang="en-US" sz="1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8580" y="3429000"/>
            <a:ext cx="3973446" cy="2439987"/>
          </a:xfrm>
        </p:spPr>
        <p:txBody>
          <a:bodyPr/>
          <a:lstStyle/>
          <a:p>
            <a:r>
              <a:rPr lang="en-US" sz="1600" b="0" i="0" u="none" strike="noStrike" baseline="0" dirty="0">
                <a:solidFill>
                  <a:srgbClr val="050505"/>
                </a:solidFill>
              </a:rPr>
              <a:t>Resources needed to build a smart traffic controller.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F9192-7672-90AB-24E8-DD7EE72A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95" y="322469"/>
            <a:ext cx="5038417" cy="621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47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Screenshot of code in Code Editor (Testing)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3586297" cy="2539150"/>
          </a:xfrm>
        </p:spPr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Code Editor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10" name="Picture 9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F89BD74-00EE-AC65-C183-0F3A2164F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44" y="744279"/>
            <a:ext cx="6219847" cy="55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8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Screenshot of Serial Monitor (Testing)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429000"/>
            <a:ext cx="3891028" cy="2439987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6782B-4331-B840-14CF-64C4372C2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985" y="343599"/>
            <a:ext cx="5393795" cy="617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5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1C59-FB85-BC1C-EC65-2D2616031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4628467" cy="2112849"/>
          </a:xfrm>
        </p:spPr>
        <p:txBody>
          <a:bodyPr/>
          <a:lstStyle/>
          <a:p>
            <a:r>
              <a:rPr lang="en-US" dirty="0"/>
              <a:t>Peer Review</a:t>
            </a:r>
            <a:br>
              <a:rPr lang="en-US" dirty="0"/>
            </a:br>
            <a:r>
              <a:rPr lang="en-US" dirty="0"/>
              <a:t>Reflection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E1068-A073-AE55-BE5C-9BE83322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0ED7DB-4E95-C03A-34CA-448657F4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818" y="381162"/>
            <a:ext cx="6553408" cy="3472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F228E-270E-9AE9-5E30-B2B6CB60F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337" y="4222961"/>
            <a:ext cx="6945889" cy="2334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55061B-6DBA-1836-602E-8D080947E8E3}"/>
              </a:ext>
            </a:extLst>
          </p:cNvPr>
          <p:cNvSpPr txBox="1"/>
          <p:nvPr/>
        </p:nvSpPr>
        <p:spPr>
          <a:xfrm>
            <a:off x="517870" y="3228468"/>
            <a:ext cx="445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Reflection (screenshot)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4BB01-70F8-9194-DB26-47E8D9BCA29E}"/>
              </a:ext>
            </a:extLst>
          </p:cNvPr>
          <p:cNvSpPr txBox="1"/>
          <p:nvPr/>
        </p:nvSpPr>
        <p:spPr>
          <a:xfrm>
            <a:off x="5538818" y="8646"/>
            <a:ext cx="3724102" cy="38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#1 (screenshot)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21E88-865A-E1DD-B4D0-5EE106BA332E}"/>
              </a:ext>
            </a:extLst>
          </p:cNvPr>
          <p:cNvSpPr txBox="1"/>
          <p:nvPr/>
        </p:nvSpPr>
        <p:spPr>
          <a:xfrm>
            <a:off x="5146337" y="3866142"/>
            <a:ext cx="355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 #2 (screenshot)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CA1261-2DB1-EAC9-7D04-6A39EF126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1" y="3597800"/>
            <a:ext cx="4600236" cy="28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03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213918-F1EB-4BCE-BE23-F5E9851E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732A6-4C46-F97A-AF93-DC7A350B6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0"/>
            <a:ext cx="11155680" cy="1463040"/>
          </a:xfrm>
        </p:spPr>
        <p:txBody>
          <a:bodyPr>
            <a:normAutofit/>
          </a:bodyPr>
          <a:lstStyle/>
          <a:p>
            <a:r>
              <a:rPr lang="en-US" sz="4400"/>
              <a:t>Challenges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62E862-C7F7-4CA1-B929-D0B75F5E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5B350-011B-E43A-8AC1-34B2E828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9A3782E-4D29-7A41-1E42-B9EDD8C90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0011669"/>
              </p:ext>
            </p:extLst>
          </p:nvPr>
        </p:nvGraphicFramePr>
        <p:xfrm>
          <a:off x="528320" y="2578608"/>
          <a:ext cx="11155680" cy="376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3540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E9D1C-70A8-C649-D443-1BFD0F44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4288536" cy="3364992"/>
          </a:xfrm>
        </p:spPr>
        <p:txBody>
          <a:bodyPr>
            <a:normAutofit/>
          </a:bodyPr>
          <a:lstStyle/>
          <a:p>
            <a:r>
              <a:rPr lang="en-US" dirty="0"/>
              <a:t>Career Skills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428853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2806-3D61-11A4-45D0-5287745B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C2E4C85-D429-129C-DF71-279DEE497F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457001"/>
              </p:ext>
            </p:extLst>
          </p:nvPr>
        </p:nvGraphicFramePr>
        <p:xfrm>
          <a:off x="5532120" y="976160"/>
          <a:ext cx="6153912" cy="5369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6524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6B0F-2F0E-3504-73FF-EA537DDA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778504"/>
            <a:ext cx="5040248" cy="1104084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76F0C-1307-E42A-1639-E33ECEF71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7023" y="1301546"/>
            <a:ext cx="3516248" cy="5118868"/>
          </a:xfr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Designing and implementation of intelligent tragic light systems is the key focus in the field of transportation engineering. This project has provided me with hands-on experience in creating a Multi-Intersection Traffic Light System using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Wokwi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Lab.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875E-C260-F9F4-5E4E-E4B6C874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 descr="A street light with cars on it&#10;&#10;Description automatically generated with medium confidence">
            <a:extLst>
              <a:ext uri="{FF2B5EF4-FFF2-40B4-BE49-F238E27FC236}">
                <a16:creationId xmlns:a16="http://schemas.microsoft.com/office/drawing/2014/main" id="{6FE709BD-2CF4-B7D1-9865-A66AC5B95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2026432"/>
            <a:ext cx="7640012" cy="38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7243-AC11-9E90-42E8-28E46E45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1049897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52123-55C1-E322-EF9A-FBC65316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212258"/>
            <a:ext cx="11165480" cy="3627463"/>
          </a:xfrm>
        </p:spPr>
        <p:txBody>
          <a:bodyPr/>
          <a:lstStyle/>
          <a:p>
            <a:pPr lvl="1" indent="0">
              <a:buNone/>
            </a:pPr>
            <a:r>
              <a:rPr lang="en-US" sz="2400" dirty="0"/>
              <a:t>Project Files</a:t>
            </a:r>
          </a:p>
          <a:p>
            <a:pPr marL="617220" lvl="1" indent="-342900"/>
            <a:r>
              <a:rPr lang="en-US" sz="2400" dirty="0"/>
              <a:t>Final Project Guide</a:t>
            </a:r>
          </a:p>
          <a:p>
            <a:pPr marL="617220" lvl="1" indent="-342900"/>
            <a:r>
              <a:rPr lang="en-US" sz="2400" dirty="0"/>
              <a:t>Final Course Project Template</a:t>
            </a:r>
          </a:p>
          <a:p>
            <a:pPr lvl="1" indent="0">
              <a:buNone/>
            </a:pPr>
            <a:endParaRPr lang="en-US" sz="2400" dirty="0"/>
          </a:p>
          <a:p>
            <a:pPr lvl="1" indent="0">
              <a:buNone/>
            </a:pPr>
            <a:r>
              <a:rPr lang="en-US" sz="2400" dirty="0"/>
              <a:t>Project Guide Walkthrough Videos &amp; Final Course video</a:t>
            </a:r>
          </a:p>
          <a:p>
            <a:pPr lvl="1" indent="0">
              <a:buNone/>
            </a:pPr>
            <a:endParaRPr lang="en-US" dirty="0"/>
          </a:p>
          <a:p>
            <a:pPr marL="560070" lvl="1" indent="-285750"/>
            <a:endParaRPr lang="en-US" dirty="0"/>
          </a:p>
          <a:p>
            <a:pPr marL="560070" lvl="1" indent="-28575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C473D-F13A-920E-1AA8-A17F1AB2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Video 4" descr="3D Machine Parts">
            <a:extLst>
              <a:ext uri="{FF2B5EF4-FFF2-40B4-BE49-F238E27FC236}">
                <a16:creationId xmlns:a16="http://schemas.microsoft.com/office/drawing/2014/main" id="{AF4D4F98-1361-D1B4-5A2D-AD25C1273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8686796" cy="233424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CEIS 114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Module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3552826"/>
            <a:ext cx="8720710" cy="2653653"/>
          </a:xfrm>
        </p:spPr>
        <p:txBody>
          <a:bodyPr anchor="t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Project Plan for IoT Traffic Controller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3384"/>
            <a:ext cx="3932237" cy="60330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ESP32 (Screenshot)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9012"/>
            <a:ext cx="3932237" cy="3510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Microcontroller mounted and powered 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830DA-3284-7986-0EFA-9D979011D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9" y="1510584"/>
            <a:ext cx="11167241" cy="503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61118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ESP32 </a:t>
            </a:r>
            <a:r>
              <a:rPr lang="en-US" sz="3600" dirty="0" err="1"/>
              <a:t>WiFi</a:t>
            </a:r>
            <a:r>
              <a:rPr lang="en-US" sz="3600" dirty="0"/>
              <a:t> Scan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816140"/>
            <a:ext cx="3932237" cy="61118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Screenshot of </a:t>
            </a:r>
            <a:r>
              <a:rPr lang="en-US" b="1" dirty="0"/>
              <a:t>Serial Monitor </a:t>
            </a:r>
            <a:r>
              <a:rPr lang="en-US" dirty="0"/>
              <a:t>showing the available networks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BBC51-50E6-DEB9-299F-9D2A11175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06" y="1414058"/>
            <a:ext cx="6889887" cy="52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lose-up of circuit board">
            <a:extLst>
              <a:ext uri="{FF2B5EF4-FFF2-40B4-BE49-F238E27FC236}">
                <a16:creationId xmlns:a16="http://schemas.microsoft.com/office/drawing/2014/main" id="{9E8ECFB5-705B-D954-17C4-1A3AF1E1B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60" r="-1" b="414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8686796" cy="233424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CEIS 114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3552826"/>
            <a:ext cx="8720710" cy="2653653"/>
          </a:xfrm>
        </p:spPr>
        <p:txBody>
          <a:bodyPr anchor="t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Creating the Traffic Controller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pPr lvl="0"/>
            <a:r>
              <a:rPr lang="en-US" dirty="0"/>
              <a:t>Colored LEDs: Red, Yellow and Green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1AE847-9097-5797-7503-11DB28B4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407" y="452022"/>
            <a:ext cx="6173061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the Code Editor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the </a:t>
            </a:r>
            <a:r>
              <a:rPr lang="en-US" dirty="0" err="1">
                <a:ea typeface="Times New Roman" panose="02020603050405020304" pitchFamily="18" charset="0"/>
              </a:rPr>
              <a:t>Wokwi</a:t>
            </a:r>
            <a:r>
              <a:rPr lang="en-US" dirty="0">
                <a:ea typeface="Times New Roman" panose="02020603050405020304" pitchFamily="18" charset="0"/>
              </a:rPr>
              <a:t> Code Editor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22B68-F542-3205-1E50-214F42FB1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616" y="557476"/>
            <a:ext cx="6297549" cy="57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Electronic circuit board with processor">
            <a:extLst>
              <a:ext uri="{FF2B5EF4-FFF2-40B4-BE49-F238E27FC236}">
                <a16:creationId xmlns:a16="http://schemas.microsoft.com/office/drawing/2014/main" id="{AC401BAC-46B8-9A1D-2AC6-C022F3F1F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5" r="-1" b="1312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7992A9-1E8C-4E57-B4F4-EE2D38E50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2" cy="2334248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CEIS 114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4482450"/>
            <a:ext cx="5040785" cy="1724029"/>
          </a:xfrm>
        </p:spPr>
        <p:txBody>
          <a:bodyPr anchor="t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Creating a Multiple Traffic Light Controller	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GestaltVTI">
  <a:themeElements>
    <a:clrScheme name="AnalogousFromRegularSeedRightStep">
      <a:dk1>
        <a:srgbClr val="000000"/>
      </a:dk1>
      <a:lt1>
        <a:srgbClr val="FFFFFF"/>
      </a:lt1>
      <a:dk2>
        <a:srgbClr val="322E1C"/>
      </a:dk2>
      <a:lt2>
        <a:srgbClr val="F1F0F3"/>
      </a:lt2>
      <a:accent1>
        <a:srgbClr val="9BA842"/>
      </a:accent1>
      <a:accent2>
        <a:srgbClr val="71B13B"/>
      </a:accent2>
      <a:accent3>
        <a:srgbClr val="4BB447"/>
      </a:accent3>
      <a:accent4>
        <a:srgbClr val="3BB168"/>
      </a:accent4>
      <a:accent5>
        <a:srgbClr val="45B19B"/>
      </a:accent5>
      <a:accent6>
        <a:srgbClr val="3B98B1"/>
      </a:accent6>
      <a:hlink>
        <a:srgbClr val="7568CC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663</Words>
  <Application>Microsoft Office PowerPoint</Application>
  <PresentationFormat>Widescreen</PresentationFormat>
  <Paragraphs>103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Bierstadt</vt:lpstr>
      <vt:lpstr>Times New Roman</vt:lpstr>
      <vt:lpstr>GestaltVTI</vt:lpstr>
      <vt:lpstr>Final Course Project</vt:lpstr>
      <vt:lpstr>Introduction</vt:lpstr>
      <vt:lpstr>CEIS 114 Module 2</vt:lpstr>
      <vt:lpstr>ESP32 (Screenshot)</vt:lpstr>
      <vt:lpstr>ESP32 WiFi Scan</vt:lpstr>
      <vt:lpstr>CEIS 114 Module 3</vt:lpstr>
      <vt:lpstr>Picture of circuit with working LEDs</vt:lpstr>
      <vt:lpstr>Screenshot of code in the Code Editor</vt:lpstr>
      <vt:lpstr>CEIS 114 Module 4</vt:lpstr>
      <vt:lpstr>Picture of circuit with working LEDs</vt:lpstr>
      <vt:lpstr>Screenshot of code in Wokwi </vt:lpstr>
      <vt:lpstr>CEIS 114 Module 5</vt:lpstr>
      <vt:lpstr>Screenshot of circuit with working LEDs</vt:lpstr>
      <vt:lpstr>Screenshot of code in Wokwi</vt:lpstr>
      <vt:lpstr>Screenshot of Serial Monitor in Wokwi</vt:lpstr>
      <vt:lpstr>CEIS 114 Module 6</vt:lpstr>
      <vt:lpstr>Picture of circuit with working LEDs and LCD display</vt:lpstr>
      <vt:lpstr>Screenshot of code in Code Editor</vt:lpstr>
      <vt:lpstr>Screenshot of Serial Monitor</vt:lpstr>
      <vt:lpstr>CEIS 114 Final Project Component</vt:lpstr>
      <vt:lpstr>Screenshot of circuit with working LEDs and LCD display (Building/Operation)</vt:lpstr>
      <vt:lpstr>Screenshot of resources (Identification) </vt:lpstr>
      <vt:lpstr>Screenshot of code in Code Editor (Testing)</vt:lpstr>
      <vt:lpstr>Screenshot of Serial Monitor (Testing)</vt:lpstr>
      <vt:lpstr>Peer Review Reflection</vt:lpstr>
      <vt:lpstr>Challenges</vt:lpstr>
      <vt:lpstr>Career Skills</vt:lpstr>
      <vt:lpstr>Conclusion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Course Project</dc:title>
  <dc:creator>Branden Mata</dc:creator>
  <cp:lastModifiedBy>Branden Mata</cp:lastModifiedBy>
  <cp:revision>25</cp:revision>
  <dcterms:created xsi:type="dcterms:W3CDTF">2024-04-10T00:38:39Z</dcterms:created>
  <dcterms:modified xsi:type="dcterms:W3CDTF">2024-04-13T00:53:15Z</dcterms:modified>
</cp:coreProperties>
</file>