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8" r:id="rId5"/>
    <p:sldId id="283" r:id="rId6"/>
    <p:sldId id="297" r:id="rId7"/>
    <p:sldId id="292" r:id="rId8"/>
    <p:sldId id="284" r:id="rId9"/>
    <p:sldId id="293" r:id="rId10"/>
    <p:sldId id="294" r:id="rId11"/>
    <p:sldId id="285"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712" autoAdjust="0"/>
  </p:normalViewPr>
  <p:slideViewPr>
    <p:cSldViewPr snapToGrid="0">
      <p:cViewPr varScale="1">
        <p:scale>
          <a:sx n="49" d="100"/>
          <a:sy n="49" d="100"/>
        </p:scale>
        <p:origin x="58" y="70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10/19/2023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10/19/2023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quest.com/docview/2650248876?parentSessionId=JajnjIU7RDoVa85vu8lxgKMIDrliFtruOldyMp5iZ3w%3D&amp;pq-origsite=summon&amp;accountid=44759" TargetMode="External"/><Relationship Id="rId2" Type="http://schemas.openxmlformats.org/officeDocument/2006/relationships/hyperlink" Target="https://web-s-ebscohost-com.devry.idm.oclc.org/ehost/pdfviewer/pdfviewer?vid=0&amp;sid=40b67bcb-dd00-4288-9a7a-9e0ee32faaff%40redis" TargetMode="External"/><Relationship Id="rId1" Type="http://schemas.openxmlformats.org/officeDocument/2006/relationships/slideLayout" Target="../slideLayouts/slideLayout20.xml"/><Relationship Id="rId4" Type="http://schemas.openxmlformats.org/officeDocument/2006/relationships/hyperlink" Target="https://www.proquest.com/docview/2045936997?parentSessionId=VhYz6umZwMpXkQD52z95wLCzdvu2cFSdjHa0OwGLClk%3D&amp;pq-origsite=summon&amp;accountid=447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42180" y="2811053"/>
            <a:ext cx="5949820" cy="1098474"/>
          </a:xfrm>
        </p:spPr>
        <p:txBody>
          <a:bodyPr/>
          <a:lstStyle/>
          <a:p>
            <a:pPr algn="l"/>
            <a:r>
              <a:rPr lang="en-US" dirty="0"/>
              <a:t>Professional Ethics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8392334" y="3940737"/>
            <a:ext cx="3799666" cy="2397001"/>
          </a:xfrm>
        </p:spPr>
        <p:txBody>
          <a:bodyPr/>
          <a:lstStyle/>
          <a:p>
            <a:r>
              <a:rPr lang="en-US" sz="2400" dirty="0"/>
              <a:t>Branden Mata</a:t>
            </a:r>
          </a:p>
          <a:p>
            <a:r>
              <a:rPr lang="en-US" dirty="0"/>
              <a:t>Bachelor’s Information Technology &amp; Networking</a:t>
            </a:r>
          </a:p>
          <a:p>
            <a:r>
              <a:rPr lang="en-US" dirty="0"/>
              <a:t>DeVry University</a:t>
            </a:r>
          </a:p>
          <a:p>
            <a:r>
              <a:rPr lang="en-US"/>
              <a:t>ETH-232</a:t>
            </a:r>
            <a:endParaRPr lang="en-US" dirty="0"/>
          </a:p>
          <a:p>
            <a:r>
              <a:rPr lang="en-US" dirty="0"/>
              <a:t>Professor Hewitt</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Branden Mata</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+1 787 588 11 18</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brandenmata1@gmail.com</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200" y="5004755"/>
            <a:ext cx="2910342" cy="450113"/>
          </a:xfrm>
          <a:solidFill>
            <a:schemeClr val="tx1">
              <a:lumMod val="75000"/>
              <a:lumOff val="25000"/>
            </a:schemeClr>
          </a:solidFill>
        </p:spPr>
        <p:txBody>
          <a:bodyPr/>
          <a:lstStyle/>
          <a:p>
            <a:r>
              <a:rPr lang="en-US" dirty="0"/>
              <a:t>https://brandenmata1.wixsite.com/cybertech</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10</a:t>
            </a:fld>
            <a:endParaRPr lang="en-US"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4000" y="3936561"/>
            <a:ext cx="5472000" cy="851338"/>
          </a:xfrm>
        </p:spPr>
        <p:txBody>
          <a:bodyPr/>
          <a:lstStyle/>
          <a:p>
            <a:endParaRPr lang="en-US" dirty="0"/>
          </a:p>
          <a:p>
            <a:r>
              <a:rPr lang="en-US" dirty="0"/>
              <a:t>My most strongly held values are being honest with others, having integrity, and commitment to improving myself to provide for my family.</a:t>
            </a:r>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288000" y="264406"/>
            <a:ext cx="5472000" cy="6106945"/>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Me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My ethical views within the context of being a professional to the career I aspire to be in are deontological.</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7" name="TextBox 6">
            <a:extLst>
              <a:ext uri="{FF2B5EF4-FFF2-40B4-BE49-F238E27FC236}">
                <a16:creationId xmlns:a16="http://schemas.microsoft.com/office/drawing/2014/main" id="{B4EDA915-798F-6300-872E-D3F203BB9188}"/>
              </a:ext>
            </a:extLst>
          </p:cNvPr>
          <p:cNvSpPr txBox="1"/>
          <p:nvPr/>
        </p:nvSpPr>
        <p:spPr>
          <a:xfrm>
            <a:off x="228439" y="264406"/>
            <a:ext cx="5867561" cy="3539430"/>
          </a:xfrm>
          <a:prstGeom prst="rect">
            <a:avLst/>
          </a:prstGeom>
          <a:noFill/>
        </p:spPr>
        <p:txBody>
          <a:bodyPr wrap="square">
            <a:spAutoFit/>
          </a:bodyPr>
          <a:lstStyle/>
          <a:p>
            <a:pPr marL="0" indent="0">
              <a:buNone/>
            </a:pPr>
            <a:r>
              <a:rPr lang="en-US" sz="2800" dirty="0"/>
              <a:t>Character matters. Integrity counts. There are ethical consequences for the work that we do, the way that we do that work, and the decisions we make all along the way. Our personal and professional values impact our decision making and the quality of our lives. – Professor Hewitt</a:t>
            </a:r>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334100" y="-14926"/>
            <a:ext cx="6641900" cy="1124345"/>
          </a:xfrm>
        </p:spPr>
        <p:txBody>
          <a:bodyPr/>
          <a:lstStyle/>
          <a:p>
            <a:r>
              <a:rPr lang="en-US" dirty="0"/>
              <a:t>My Promise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334374" y="1105615"/>
            <a:ext cx="6641626" cy="590155"/>
          </a:xfrm>
        </p:spPr>
        <p:txBody>
          <a:bodyPr/>
          <a:lstStyle/>
          <a:p>
            <a:r>
              <a:rPr lang="en-US" dirty="0"/>
              <a:t>Uphold my values and apply ethical principles to my profession.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095999" y="2143676"/>
            <a:ext cx="5663999" cy="3608709"/>
          </a:xfrm>
        </p:spPr>
        <p:txBody>
          <a:bodyPr/>
          <a:lstStyle/>
          <a:p>
            <a:pPr marL="0" indent="0">
              <a:buNone/>
            </a:pPr>
            <a:r>
              <a:rPr lang="en-US" sz="2800" dirty="0"/>
              <a:t>Not every action needs a reaction, but knowing how to take appropriate measures when needed is very important. </a:t>
            </a:r>
          </a:p>
          <a:p>
            <a:pPr marL="0" indent="0">
              <a:buNone/>
            </a:pPr>
            <a:r>
              <a:rPr lang="en-US" dirty="0"/>
              <a:t>The benefits of the professional include partnerships with other professionals to share ideas or to do their jobs more effectively.</a:t>
            </a:r>
          </a:p>
          <a:p>
            <a:r>
              <a:rPr lang="en-US" dirty="0"/>
              <a:t>“Online networking was seen as a mechanism that allowed professionals to create partnerships and to collaborate with other individuals and organizations.” – (Clary, 2020).</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2204792"/>
            <a:ext cx="5956300" cy="1100565"/>
          </a:xfrm>
        </p:spPr>
        <p:txBody>
          <a:bodyPr/>
          <a:lstStyle/>
          <a:p>
            <a:r>
              <a:rPr lang="en-US" dirty="0"/>
              <a:t>My Ethical Beliefs</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3305357"/>
            <a:ext cx="5956300" cy="1100565"/>
          </a:xfrm>
        </p:spPr>
        <p:txBody>
          <a:bodyPr/>
          <a:lstStyle/>
          <a:p>
            <a:r>
              <a:rPr lang="en-US" dirty="0"/>
              <a:t>My ethical beliefs that will inform my treatment of my customers or clients are deontological ethics that include natural rights theories.</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Deontological Ethics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495244"/>
          </a:xfrm>
        </p:spPr>
        <p:txBody>
          <a:bodyPr/>
          <a:lstStyle/>
          <a:p>
            <a:r>
              <a:rPr lang="en-US" dirty="0"/>
              <a:t>My ethical beliefs will stand firm and be applied to the treatment of colleagues, supervisors, or employees I manage, as well.</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1167369"/>
          </a:xfrm>
        </p:spPr>
        <p:txBody>
          <a:bodyPr/>
          <a:lstStyle/>
          <a:p>
            <a:r>
              <a:rPr lang="en-US" dirty="0"/>
              <a:t>John Locke and Robert Nozick both believed that human beings have absolute, natural rights.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Evaluating Credibility</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5</a:t>
            </a:fld>
            <a:endParaRPr lang="en-US" dirty="0"/>
          </a:p>
        </p:txBody>
      </p:sp>
      <p:sp>
        <p:nvSpPr>
          <p:cNvPr id="10" name="Text Placeholder 9">
            <a:extLst>
              <a:ext uri="{FF2B5EF4-FFF2-40B4-BE49-F238E27FC236}">
                <a16:creationId xmlns:a16="http://schemas.microsoft.com/office/drawing/2014/main" id="{207989A2-60A1-9517-593E-C8D0D7592297}"/>
              </a:ext>
            </a:extLst>
          </p:cNvPr>
          <p:cNvSpPr>
            <a:spLocks noGrp="1"/>
          </p:cNvSpPr>
          <p:nvPr>
            <p:ph type="body" sz="quarter" idx="12"/>
          </p:nvPr>
        </p:nvSpPr>
        <p:spPr>
          <a:xfrm>
            <a:off x="6299887" y="3155356"/>
            <a:ext cx="5472113" cy="3035894"/>
          </a:xfrm>
        </p:spPr>
        <p:txBody>
          <a:bodyPr/>
          <a:lstStyle/>
          <a:p>
            <a:r>
              <a:rPr lang="en-US" sz="2000" dirty="0"/>
              <a:t>To evaluate credibility of information on social networking sites (SNS), a three-factor structure should be identified. </a:t>
            </a:r>
          </a:p>
          <a:p>
            <a:pPr marL="0" indent="0">
              <a:buNone/>
            </a:pPr>
            <a:r>
              <a:rPr lang="en-US" sz="2000" dirty="0"/>
              <a:t> “These dimensions are expertise (the degree to which a perceiver believes a source to know the truth), trustworthiness (the degree to which a perceiver believes a source will tell the truth as he or she knows it) and goodwill (the degree to which a perceiver believes a source has the perceiver’s best interests at heart).” – (Huda, 2022).</a:t>
            </a:r>
          </a:p>
        </p:txBody>
      </p:sp>
    </p:spTree>
    <p:extLst>
      <p:ext uri="{BB962C8B-B14F-4D97-AF65-F5344CB8AC3E}">
        <p14:creationId xmlns:p14="http://schemas.microsoft.com/office/powerpoint/2010/main" val="31888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0" y="1509624"/>
            <a:ext cx="3564707" cy="2601136"/>
          </a:xfrm>
        </p:spPr>
        <p:txBody>
          <a:bodyPr/>
          <a:lstStyle/>
          <a:p>
            <a:r>
              <a:rPr lang="en-US" dirty="0"/>
              <a:t>Resolving My Ethical Dilemmas</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dirty="0"/>
              <a:t>Taking appropriate steps to find out the truth and follow the code of ethics will allow me to resolve my ethical dilemmas gracefully.</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6</a:t>
            </a:fld>
            <a:endParaRPr lang="en-US" dirty="0"/>
          </a:p>
        </p:txBody>
      </p:sp>
    </p:spTree>
    <p:extLst>
      <p:ext uri="{BB962C8B-B14F-4D97-AF65-F5344CB8AC3E}">
        <p14:creationId xmlns:p14="http://schemas.microsoft.com/office/powerpoint/2010/main" val="21176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432000" y="432000"/>
            <a:ext cx="11328000" cy="936000"/>
          </a:xfrm>
        </p:spPr>
        <p:txBody>
          <a:bodyPr/>
          <a:lstStyle/>
          <a:p>
            <a:r>
              <a:rPr lang="en-US" dirty="0"/>
              <a:t>Moral principles of National Counseling Society’s (NCS) code of ethics. </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43513" y="1812165"/>
            <a:ext cx="11339513" cy="4210263"/>
          </a:xfrm>
        </p:spPr>
        <p:txBody>
          <a:bodyPr/>
          <a:lstStyle/>
          <a:p>
            <a:r>
              <a:rPr lang="en-US" sz="2400" dirty="0"/>
              <a:t>The ethical framework includes working towards the good of clients and doing no harm, being trustworthy and responsible, respect the dignity and rights of the client, justice, integrity and self-responsibility. </a:t>
            </a:r>
          </a:p>
          <a:p>
            <a:pPr marL="342900" indent="-342900">
              <a:buFont typeface="Arial" panose="020B0604020202020204" pitchFamily="34" charset="0"/>
              <a:buChar char="•"/>
            </a:pPr>
            <a:r>
              <a:rPr lang="en-US" sz="2400" dirty="0"/>
              <a:t>Information credibility on development of marketing ethics though online communities is very important. </a:t>
            </a:r>
          </a:p>
          <a:p>
            <a:endParaRPr lang="en-US" sz="2400" dirty="0"/>
          </a:p>
          <a:p>
            <a:r>
              <a:rPr lang="en-US" sz="2400" dirty="0"/>
              <a:t>“In this research, the author has adopted the electronic word-of-mouth theory and the social support theory along with a social media perspective to investigate how social interaction of consumers through social media can affect a consumer’s social word-of-mouth adoption by information credibility.”- (</a:t>
            </a:r>
            <a:r>
              <a:rPr lang="en-US" sz="2400" dirty="0" err="1"/>
              <a:t>Hajli</a:t>
            </a:r>
            <a:r>
              <a:rPr lang="en-US" sz="2400" dirty="0"/>
              <a:t>, 2018). </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7</a:t>
            </a:fld>
            <a:endParaRPr lang="en-US" dirty="0"/>
          </a:p>
        </p:txBody>
      </p:sp>
    </p:spTree>
    <p:extLst>
      <p:ext uri="{BB962C8B-B14F-4D97-AF65-F5344CB8AC3E}">
        <p14:creationId xmlns:p14="http://schemas.microsoft.com/office/powerpoint/2010/main" val="2580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6243145" y="4997670"/>
            <a:ext cx="5516855" cy="927630"/>
          </a:xfrm>
          <a:solidFill>
            <a:schemeClr val="tx1">
              <a:lumMod val="95000"/>
              <a:lumOff val="5000"/>
            </a:schemeClr>
          </a:solidFill>
        </p:spPr>
        <p:txBody>
          <a:bodyPr/>
          <a:lstStyle/>
          <a:p>
            <a:r>
              <a:rPr lang="en-US" dirty="0"/>
              <a:t>Being a professional in the cybersecurity field, I would uphold my values and apply ethical principles to my profession.</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8</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66521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a:t>References</a:t>
            </a:r>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sp>
        <p:nvSpPr>
          <p:cNvPr id="7" name="TextBox 6">
            <a:extLst>
              <a:ext uri="{FF2B5EF4-FFF2-40B4-BE49-F238E27FC236}">
                <a16:creationId xmlns:a16="http://schemas.microsoft.com/office/drawing/2014/main" id="{78A8F875-1452-93ED-8D85-A92EEBFFB3AE}"/>
              </a:ext>
            </a:extLst>
          </p:cNvPr>
          <p:cNvSpPr txBox="1"/>
          <p:nvPr/>
        </p:nvSpPr>
        <p:spPr>
          <a:xfrm>
            <a:off x="432000" y="1293038"/>
            <a:ext cx="8719882" cy="5078313"/>
          </a:xfrm>
          <a:prstGeom prst="rect">
            <a:avLst/>
          </a:prstGeom>
          <a:noFill/>
        </p:spPr>
        <p:txBody>
          <a:bodyPr wrap="square">
            <a:spAutoFit/>
          </a:bodyPr>
          <a:lstStyle/>
          <a:p>
            <a:r>
              <a:rPr lang="en-US" dirty="0"/>
              <a:t>Clary, P. C. (2020). Relationships are Key: Family Life Educators’ Use of Social Networking Sites. Journal of Technology in Human Services, Volume 38, Iss.2.</a:t>
            </a:r>
          </a:p>
          <a:p>
            <a:r>
              <a:rPr lang="en-US" dirty="0">
                <a:hlinkClick r:id="rId2"/>
              </a:rPr>
              <a:t>https://web-s-ebscohost-com.devry.idm.oclc.org/ehost/pdfviewer/pdfviewer?vid=0&amp;sid=40b67bcb-dd00-4288-9a7a-9e0ee32faaff%40redis</a:t>
            </a:r>
            <a:endParaRPr lang="en-US" dirty="0"/>
          </a:p>
          <a:p>
            <a:endParaRPr lang="en-US" dirty="0"/>
          </a:p>
          <a:p>
            <a:endParaRPr lang="en-US" dirty="0"/>
          </a:p>
          <a:p>
            <a:r>
              <a:rPr lang="en-US" dirty="0"/>
              <a:t>Huda, M. (2022). Towards an adaptive ethics on social networking site (SNS): a critical reflection. Journal of Information, Communication &amp; Ethics in Society, Volume 20, Iss.2.</a:t>
            </a:r>
          </a:p>
          <a:p>
            <a:r>
              <a:rPr lang="en-US" dirty="0">
                <a:hlinkClick r:id="rId3"/>
              </a:rPr>
              <a:t>https://www.proquest.com/docview/2650248876?parentSessionId=JajnjIU7RDoVa85vu8lxgKMIDrliFtruOldyMp5iZ3w%3D&amp;pq-origsite=summon&amp;accountid=44759</a:t>
            </a:r>
            <a:endParaRPr lang="en-US" dirty="0"/>
          </a:p>
          <a:p>
            <a:endParaRPr lang="en-US" dirty="0"/>
          </a:p>
          <a:p>
            <a:endParaRPr lang="en-US" dirty="0"/>
          </a:p>
          <a:p>
            <a:r>
              <a:rPr lang="en-US" dirty="0" err="1"/>
              <a:t>Hajli</a:t>
            </a:r>
            <a:r>
              <a:rPr lang="en-US" dirty="0"/>
              <a:t>, N. (2018). Ethical Environment in the Online Communities by Information Credibility: A Social Media Perspective. Journal of Business Ethics, Volume 149, Iss.4.</a:t>
            </a:r>
          </a:p>
          <a:p>
            <a:r>
              <a:rPr lang="en-US" dirty="0">
                <a:hlinkClick r:id="rId4"/>
              </a:rPr>
              <a:t>https://www.proquest.com/docview/2045936997?parentSessionId=VhYz6umZwMpXkQD52z95wLCzdvu2cFSdjHa0OwGLClk%3D&amp;pq-origsite=summon&amp;accountid=44759</a:t>
            </a:r>
            <a:endParaRPr lang="en-US" dirty="0"/>
          </a:p>
          <a:p>
            <a:endParaRPr lang="en-US" dirty="0"/>
          </a:p>
        </p:txBody>
      </p:sp>
    </p:spTree>
    <p:extLst>
      <p:ext uri="{BB962C8B-B14F-4D97-AF65-F5344CB8AC3E}">
        <p14:creationId xmlns:p14="http://schemas.microsoft.com/office/powerpoint/2010/main" val="2575421478"/>
      </p:ext>
    </p:extLst>
  </p:cSld>
  <p:clrMapOvr>
    <a:masterClrMapping/>
  </p:clrMapOvr>
</p:sld>
</file>

<file path=ppt/theme/theme1.xml><?xml version="1.0" encoding="utf-8"?>
<a:theme xmlns:a="http://schemas.openxmlformats.org/drawingml/2006/main" name="Custom">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675E8371-EC70-4345-8B64-A71003B56298}"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08f28cd-46c9-416b-a1f2-c3af6a43df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81E0089842D04D9DBE29A370C66E66" ma:contentTypeVersion="7" ma:contentTypeDescription="Create a new document." ma:contentTypeScope="" ma:versionID="b47da1fcc65c142f9057aef1b5fb604f">
  <xsd:schema xmlns:xsd="http://www.w3.org/2001/XMLSchema" xmlns:xs="http://www.w3.org/2001/XMLSchema" xmlns:p="http://schemas.microsoft.com/office/2006/metadata/properties" xmlns:ns3="608f28cd-46c9-416b-a1f2-c3af6a43df0e" xmlns:ns4="91aa066f-51a9-453a-9885-cb1ca1a6e538" targetNamespace="http://schemas.microsoft.com/office/2006/metadata/properties" ma:root="true" ma:fieldsID="cab5de0d4b73cba32d141197d97171c8" ns3:_="" ns4:_="">
    <xsd:import namespace="608f28cd-46c9-416b-a1f2-c3af6a43df0e"/>
    <xsd:import namespace="91aa066f-51a9-453a-9885-cb1ca1a6e538"/>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f28cd-46c9-416b-a1f2-c3af6a43d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a066f-51a9-453a-9885-cb1ca1a6e5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http://schemas.openxmlformats.org/package/2006/metadata/core-properties"/>
    <ds:schemaRef ds:uri="http://schemas.microsoft.com/office/2006/documentManagement/types"/>
    <ds:schemaRef ds:uri="608f28cd-46c9-416b-a1f2-c3af6a43df0e"/>
    <ds:schemaRef ds:uri="http://purl.org/dc/terms/"/>
    <ds:schemaRef ds:uri="http://schemas.microsoft.com/office/infopath/2007/PartnerControls"/>
    <ds:schemaRef ds:uri="http://purl.org/dc/elements/1.1/"/>
    <ds:schemaRef ds:uri="91aa066f-51a9-453a-9885-cb1ca1a6e538"/>
    <ds:schemaRef ds:uri="http://www.w3.org/XML/1998/namespace"/>
    <ds:schemaRef ds:uri="http://purl.org/dc/dcmitype/"/>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D9CEC07A-B1E2-42F8-9660-B40BBBA2E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f28cd-46c9-416b-a1f2-c3af6a43df0e"/>
    <ds:schemaRef ds:uri="91aa066f-51a9-453a-9885-cb1ca1a6e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1586</TotalTime>
  <Words>741</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Candara</vt:lpstr>
      <vt:lpstr>Corbel</vt:lpstr>
      <vt:lpstr>Times New Roman</vt:lpstr>
      <vt:lpstr>Custom</vt:lpstr>
      <vt:lpstr>Professional Ethics</vt:lpstr>
      <vt:lpstr>About Me</vt:lpstr>
      <vt:lpstr>My Promise</vt:lpstr>
      <vt:lpstr>My Ethical Beliefs</vt:lpstr>
      <vt:lpstr>Deontological Ethics</vt:lpstr>
      <vt:lpstr>Resolving My Ethical Dilemmas</vt:lpstr>
      <vt:lpstr>Moral principles of National Counseling Society’s (NCS) code of ethics. </vt:lpstr>
      <vt:lpstr>Large image</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Ethics Statement</dc:title>
  <dc:creator>Mata, Branden</dc:creator>
  <cp:lastModifiedBy>Branden Mata</cp:lastModifiedBy>
  <cp:revision>27</cp:revision>
  <dcterms:created xsi:type="dcterms:W3CDTF">2023-10-18T20:13:49Z</dcterms:created>
  <dcterms:modified xsi:type="dcterms:W3CDTF">2023-10-19T22:41:31Z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0x010100B881E0089842D04D9DBE29A370C66E66</vt:lpwstr>
  </property>
</Properties>
</file>