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7" r:id="rId4"/>
    <p:sldId id="261" r:id="rId5"/>
    <p:sldId id="271" r:id="rId6"/>
    <p:sldId id="273" r:id="rId7"/>
    <p:sldId id="272" r:id="rId8"/>
    <p:sldId id="274" r:id="rId9"/>
    <p:sldId id="276" r:id="rId10"/>
    <p:sldId id="277" r:id="rId11"/>
    <p:sldId id="278" r:id="rId12"/>
    <p:sldId id="279" r:id="rId13"/>
    <p:sldId id="269" r:id="rId14"/>
    <p:sldId id="281" r:id="rId15"/>
    <p:sldId id="291" r:id="rId16"/>
    <p:sldId id="282" r:id="rId17"/>
    <p:sldId id="284" r:id="rId18"/>
    <p:sldId id="285" r:id="rId19"/>
    <p:sldId id="286" r:id="rId20"/>
    <p:sldId id="292" r:id="rId21"/>
    <p:sldId id="287" r:id="rId22"/>
    <p:sldId id="289" r:id="rId23"/>
    <p:sldId id="290" r:id="rId24"/>
    <p:sldId id="293" r:id="rId25"/>
    <p:sldId id="295" r:id="rId26"/>
    <p:sldId id="296"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94660"/>
  </p:normalViewPr>
  <p:slideViewPr>
    <p:cSldViewPr snapToGrid="0">
      <p:cViewPr varScale="1">
        <p:scale>
          <a:sx n="44" d="100"/>
          <a:sy n="44" d="100"/>
        </p:scale>
        <p:origin x="82" y="7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14BE0-F7A9-4F8C-B319-B59E19AE35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312FA9-30DF-4D7F-A5C5-C6AEE44A4D42}">
      <dgm:prSet/>
      <dgm:spPr/>
      <dgm:t>
        <a:bodyPr/>
        <a:lstStyle/>
        <a:p>
          <a:r>
            <a:rPr lang="en-US"/>
            <a:t>1. NETW310 – Module 6: Course Project Guide</a:t>
          </a:r>
        </a:p>
      </dgm:t>
    </dgm:pt>
    <dgm:pt modelId="{3696246E-CCF2-4DDE-B895-0B0AA38827E4}" type="parTrans" cxnId="{6975CA37-38CB-4D03-80FC-ECE866F84FAF}">
      <dgm:prSet/>
      <dgm:spPr/>
      <dgm:t>
        <a:bodyPr/>
        <a:lstStyle/>
        <a:p>
          <a:endParaRPr lang="en-US"/>
        </a:p>
      </dgm:t>
    </dgm:pt>
    <dgm:pt modelId="{F2FA7977-C0DF-41E6-8625-67AF166784DA}" type="sibTrans" cxnId="{6975CA37-38CB-4D03-80FC-ECE866F84FAF}">
      <dgm:prSet/>
      <dgm:spPr/>
      <dgm:t>
        <a:bodyPr/>
        <a:lstStyle/>
        <a:p>
          <a:endParaRPr lang="en-US"/>
        </a:p>
      </dgm:t>
    </dgm:pt>
    <dgm:pt modelId="{70E8F608-8EA2-4F0A-9DAE-E7BEBF1217D7}">
      <dgm:prSet/>
      <dgm:spPr/>
      <dgm:t>
        <a:bodyPr/>
        <a:lstStyle/>
        <a:p>
          <a:r>
            <a:rPr lang="en-US"/>
            <a:t>2. NETW310 – Live Session Recording</a:t>
          </a:r>
        </a:p>
      </dgm:t>
    </dgm:pt>
    <dgm:pt modelId="{39412DCC-1982-4555-BD2D-C3F516BD8FE9}" type="parTrans" cxnId="{F0490DC3-1B55-4187-86E1-C4FA0DDC20FC}">
      <dgm:prSet/>
      <dgm:spPr/>
      <dgm:t>
        <a:bodyPr/>
        <a:lstStyle/>
        <a:p>
          <a:endParaRPr lang="en-US"/>
        </a:p>
      </dgm:t>
    </dgm:pt>
    <dgm:pt modelId="{AA1C08E3-D3FC-42B7-8415-BA213716961A}" type="sibTrans" cxnId="{F0490DC3-1B55-4187-86E1-C4FA0DDC20FC}">
      <dgm:prSet/>
      <dgm:spPr/>
      <dgm:t>
        <a:bodyPr/>
        <a:lstStyle/>
        <a:p>
          <a:endParaRPr lang="en-US"/>
        </a:p>
      </dgm:t>
    </dgm:pt>
    <dgm:pt modelId="{6262731F-CA43-40EF-B35D-9CB1C8FE65E0}" type="pres">
      <dgm:prSet presAssocID="{97014BE0-F7A9-4F8C-B319-B59E19AE3595}" presName="root" presStyleCnt="0">
        <dgm:presLayoutVars>
          <dgm:dir/>
          <dgm:resizeHandles val="exact"/>
        </dgm:presLayoutVars>
      </dgm:prSet>
      <dgm:spPr/>
    </dgm:pt>
    <dgm:pt modelId="{8096AA0D-1F55-415C-8C3B-D4953967F65D}" type="pres">
      <dgm:prSet presAssocID="{36312FA9-30DF-4D7F-A5C5-C6AEE44A4D42}" presName="compNode" presStyleCnt="0"/>
      <dgm:spPr/>
    </dgm:pt>
    <dgm:pt modelId="{504D2EF7-F18A-47B7-9622-ACF98CE52404}" type="pres">
      <dgm:prSet presAssocID="{36312FA9-30DF-4D7F-A5C5-C6AEE44A4D42}" presName="bgRect" presStyleLbl="bgShp" presStyleIdx="0" presStyleCnt="2"/>
      <dgm:spPr/>
    </dgm:pt>
    <dgm:pt modelId="{FDDD2114-3BE3-4942-B86B-124D6584AFFD}" type="pres">
      <dgm:prSet presAssocID="{36312FA9-30DF-4D7F-A5C5-C6AEE44A4D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1A6314FB-6B16-4F27-92D9-1B2FDA6F907B}" type="pres">
      <dgm:prSet presAssocID="{36312FA9-30DF-4D7F-A5C5-C6AEE44A4D42}" presName="spaceRect" presStyleCnt="0"/>
      <dgm:spPr/>
    </dgm:pt>
    <dgm:pt modelId="{10C937DC-0FFB-4266-892A-FE8FF7037C3A}" type="pres">
      <dgm:prSet presAssocID="{36312FA9-30DF-4D7F-A5C5-C6AEE44A4D42}" presName="parTx" presStyleLbl="revTx" presStyleIdx="0" presStyleCnt="2">
        <dgm:presLayoutVars>
          <dgm:chMax val="0"/>
          <dgm:chPref val="0"/>
        </dgm:presLayoutVars>
      </dgm:prSet>
      <dgm:spPr/>
    </dgm:pt>
    <dgm:pt modelId="{EC87E852-FAA1-4F96-8552-346F60F0A5FD}" type="pres">
      <dgm:prSet presAssocID="{F2FA7977-C0DF-41E6-8625-67AF166784DA}" presName="sibTrans" presStyleCnt="0"/>
      <dgm:spPr/>
    </dgm:pt>
    <dgm:pt modelId="{F46A021F-8271-4FBC-B4BE-B242E57D4A15}" type="pres">
      <dgm:prSet presAssocID="{70E8F608-8EA2-4F0A-9DAE-E7BEBF1217D7}" presName="compNode" presStyleCnt="0"/>
      <dgm:spPr/>
    </dgm:pt>
    <dgm:pt modelId="{B519D2CE-14E6-418B-889D-43E17DFE6F6B}" type="pres">
      <dgm:prSet presAssocID="{70E8F608-8EA2-4F0A-9DAE-E7BEBF1217D7}" presName="bgRect" presStyleLbl="bgShp" presStyleIdx="1" presStyleCnt="2"/>
      <dgm:spPr/>
    </dgm:pt>
    <dgm:pt modelId="{6CF6C7F5-1FBC-4555-9E11-0F8816DF26BC}" type="pres">
      <dgm:prSet presAssocID="{70E8F608-8EA2-4F0A-9DAE-E7BEBF1217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BA7C78E2-4895-4BC4-9B32-8638B1F4CF81}" type="pres">
      <dgm:prSet presAssocID="{70E8F608-8EA2-4F0A-9DAE-E7BEBF1217D7}" presName="spaceRect" presStyleCnt="0"/>
      <dgm:spPr/>
    </dgm:pt>
    <dgm:pt modelId="{185A8B97-21B1-4770-86EF-C7B6C00E8A7A}" type="pres">
      <dgm:prSet presAssocID="{70E8F608-8EA2-4F0A-9DAE-E7BEBF1217D7}" presName="parTx" presStyleLbl="revTx" presStyleIdx="1" presStyleCnt="2">
        <dgm:presLayoutVars>
          <dgm:chMax val="0"/>
          <dgm:chPref val="0"/>
        </dgm:presLayoutVars>
      </dgm:prSet>
      <dgm:spPr/>
    </dgm:pt>
  </dgm:ptLst>
  <dgm:cxnLst>
    <dgm:cxn modelId="{277B4F14-B60C-4F48-AAC2-B90B7BF3BFAD}" type="presOf" srcId="{70E8F608-8EA2-4F0A-9DAE-E7BEBF1217D7}" destId="{185A8B97-21B1-4770-86EF-C7B6C00E8A7A}" srcOrd="0" destOrd="0" presId="urn:microsoft.com/office/officeart/2018/2/layout/IconVerticalSolidList"/>
    <dgm:cxn modelId="{6975CA37-38CB-4D03-80FC-ECE866F84FAF}" srcId="{97014BE0-F7A9-4F8C-B319-B59E19AE3595}" destId="{36312FA9-30DF-4D7F-A5C5-C6AEE44A4D42}" srcOrd="0" destOrd="0" parTransId="{3696246E-CCF2-4DDE-B895-0B0AA38827E4}" sibTransId="{F2FA7977-C0DF-41E6-8625-67AF166784DA}"/>
    <dgm:cxn modelId="{51BCCFA3-0C0A-4B2D-AAE0-406915C14A6D}" type="presOf" srcId="{97014BE0-F7A9-4F8C-B319-B59E19AE3595}" destId="{6262731F-CA43-40EF-B35D-9CB1C8FE65E0}" srcOrd="0" destOrd="0" presId="urn:microsoft.com/office/officeart/2018/2/layout/IconVerticalSolidList"/>
    <dgm:cxn modelId="{B5A160A5-CF15-4E82-A2E9-5A7EEB295452}" type="presOf" srcId="{36312FA9-30DF-4D7F-A5C5-C6AEE44A4D42}" destId="{10C937DC-0FFB-4266-892A-FE8FF7037C3A}" srcOrd="0" destOrd="0" presId="urn:microsoft.com/office/officeart/2018/2/layout/IconVerticalSolidList"/>
    <dgm:cxn modelId="{F0490DC3-1B55-4187-86E1-C4FA0DDC20FC}" srcId="{97014BE0-F7A9-4F8C-B319-B59E19AE3595}" destId="{70E8F608-8EA2-4F0A-9DAE-E7BEBF1217D7}" srcOrd="1" destOrd="0" parTransId="{39412DCC-1982-4555-BD2D-C3F516BD8FE9}" sibTransId="{AA1C08E3-D3FC-42B7-8415-BA213716961A}"/>
    <dgm:cxn modelId="{4C9AD322-C4C2-45A2-BF0E-189E97EC6D98}" type="presParOf" srcId="{6262731F-CA43-40EF-B35D-9CB1C8FE65E0}" destId="{8096AA0D-1F55-415C-8C3B-D4953967F65D}" srcOrd="0" destOrd="0" presId="urn:microsoft.com/office/officeart/2018/2/layout/IconVerticalSolidList"/>
    <dgm:cxn modelId="{AA9140DB-CC85-4155-95EB-347A1E13196D}" type="presParOf" srcId="{8096AA0D-1F55-415C-8C3B-D4953967F65D}" destId="{504D2EF7-F18A-47B7-9622-ACF98CE52404}" srcOrd="0" destOrd="0" presId="urn:microsoft.com/office/officeart/2018/2/layout/IconVerticalSolidList"/>
    <dgm:cxn modelId="{8F7CC057-9B7A-4580-9369-05FCF60A3714}" type="presParOf" srcId="{8096AA0D-1F55-415C-8C3B-D4953967F65D}" destId="{FDDD2114-3BE3-4942-B86B-124D6584AFFD}" srcOrd="1" destOrd="0" presId="urn:microsoft.com/office/officeart/2018/2/layout/IconVerticalSolidList"/>
    <dgm:cxn modelId="{39764F43-FE51-4986-9893-D64DA549F556}" type="presParOf" srcId="{8096AA0D-1F55-415C-8C3B-D4953967F65D}" destId="{1A6314FB-6B16-4F27-92D9-1B2FDA6F907B}" srcOrd="2" destOrd="0" presId="urn:microsoft.com/office/officeart/2018/2/layout/IconVerticalSolidList"/>
    <dgm:cxn modelId="{C76F6516-DBD4-4488-9D8B-E79F4AECFD1D}" type="presParOf" srcId="{8096AA0D-1F55-415C-8C3B-D4953967F65D}" destId="{10C937DC-0FFB-4266-892A-FE8FF7037C3A}" srcOrd="3" destOrd="0" presId="urn:microsoft.com/office/officeart/2018/2/layout/IconVerticalSolidList"/>
    <dgm:cxn modelId="{EBFB6CEB-3338-4138-9C84-2C68188E7B19}" type="presParOf" srcId="{6262731F-CA43-40EF-B35D-9CB1C8FE65E0}" destId="{EC87E852-FAA1-4F96-8552-346F60F0A5FD}" srcOrd="1" destOrd="0" presId="urn:microsoft.com/office/officeart/2018/2/layout/IconVerticalSolidList"/>
    <dgm:cxn modelId="{7D797A2F-AF61-4119-AA07-E60A2D655E91}" type="presParOf" srcId="{6262731F-CA43-40EF-B35D-9CB1C8FE65E0}" destId="{F46A021F-8271-4FBC-B4BE-B242E57D4A15}" srcOrd="2" destOrd="0" presId="urn:microsoft.com/office/officeart/2018/2/layout/IconVerticalSolidList"/>
    <dgm:cxn modelId="{650339D2-0D27-4B29-8025-5D6F638A355B}" type="presParOf" srcId="{F46A021F-8271-4FBC-B4BE-B242E57D4A15}" destId="{B519D2CE-14E6-418B-889D-43E17DFE6F6B}" srcOrd="0" destOrd="0" presId="urn:microsoft.com/office/officeart/2018/2/layout/IconVerticalSolidList"/>
    <dgm:cxn modelId="{0C7374C3-A865-4EE5-8FEE-26BA41CE59C6}" type="presParOf" srcId="{F46A021F-8271-4FBC-B4BE-B242E57D4A15}" destId="{6CF6C7F5-1FBC-4555-9E11-0F8816DF26BC}" srcOrd="1" destOrd="0" presId="urn:microsoft.com/office/officeart/2018/2/layout/IconVerticalSolidList"/>
    <dgm:cxn modelId="{C55089D9-F709-4C57-9EC4-9F76B798ABB2}" type="presParOf" srcId="{F46A021F-8271-4FBC-B4BE-B242E57D4A15}" destId="{BA7C78E2-4895-4BC4-9B32-8638B1F4CF81}" srcOrd="2" destOrd="0" presId="urn:microsoft.com/office/officeart/2018/2/layout/IconVerticalSolidList"/>
    <dgm:cxn modelId="{A6D3F430-C67C-4DA2-9C78-DEEA177E3EF5}" type="presParOf" srcId="{F46A021F-8271-4FBC-B4BE-B242E57D4A15}" destId="{185A8B97-21B1-4770-86EF-C7B6C00E8A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D2EF7-F18A-47B7-9622-ACF98CE52404}">
      <dsp:nvSpPr>
        <dsp:cNvPr id="0" name=""/>
        <dsp:cNvSpPr/>
      </dsp:nvSpPr>
      <dsp:spPr>
        <a:xfrm>
          <a:off x="0" y="742949"/>
          <a:ext cx="6496050" cy="13716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D2114-3BE3-4942-B86B-124D6584AFFD}">
      <dsp:nvSpPr>
        <dsp:cNvPr id="0" name=""/>
        <dsp:cNvSpPr/>
      </dsp:nvSpPr>
      <dsp:spPr>
        <a:xfrm>
          <a:off x="414909" y="1051559"/>
          <a:ext cx="754380" cy="754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C937DC-0FFB-4266-892A-FE8FF7037C3A}">
      <dsp:nvSpPr>
        <dsp:cNvPr id="0" name=""/>
        <dsp:cNvSpPr/>
      </dsp:nvSpPr>
      <dsp:spPr>
        <a:xfrm>
          <a:off x="1584198" y="742949"/>
          <a:ext cx="491185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1111250">
            <a:lnSpc>
              <a:spcPct val="90000"/>
            </a:lnSpc>
            <a:spcBef>
              <a:spcPct val="0"/>
            </a:spcBef>
            <a:spcAft>
              <a:spcPct val="35000"/>
            </a:spcAft>
            <a:buNone/>
          </a:pPr>
          <a:r>
            <a:rPr lang="en-US" sz="2500" kern="1200"/>
            <a:t>1. NETW310 – Module 6: Course Project Guide</a:t>
          </a:r>
        </a:p>
      </dsp:txBody>
      <dsp:txXfrm>
        <a:off x="1584198" y="742949"/>
        <a:ext cx="4911851" cy="1371600"/>
      </dsp:txXfrm>
    </dsp:sp>
    <dsp:sp modelId="{B519D2CE-14E6-418B-889D-43E17DFE6F6B}">
      <dsp:nvSpPr>
        <dsp:cNvPr id="0" name=""/>
        <dsp:cNvSpPr/>
      </dsp:nvSpPr>
      <dsp:spPr>
        <a:xfrm>
          <a:off x="0" y="2457450"/>
          <a:ext cx="6496050" cy="13716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6C7F5-1FBC-4555-9E11-0F8816DF26BC}">
      <dsp:nvSpPr>
        <dsp:cNvPr id="0" name=""/>
        <dsp:cNvSpPr/>
      </dsp:nvSpPr>
      <dsp:spPr>
        <a:xfrm>
          <a:off x="414909" y="2766060"/>
          <a:ext cx="754380" cy="754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5A8B97-21B1-4770-86EF-C7B6C00E8A7A}">
      <dsp:nvSpPr>
        <dsp:cNvPr id="0" name=""/>
        <dsp:cNvSpPr/>
      </dsp:nvSpPr>
      <dsp:spPr>
        <a:xfrm>
          <a:off x="1584198" y="2457450"/>
          <a:ext cx="491185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1111250">
            <a:lnSpc>
              <a:spcPct val="90000"/>
            </a:lnSpc>
            <a:spcBef>
              <a:spcPct val="0"/>
            </a:spcBef>
            <a:spcAft>
              <a:spcPct val="35000"/>
            </a:spcAft>
            <a:buNone/>
          </a:pPr>
          <a:r>
            <a:rPr lang="en-US" sz="2500" kern="1200"/>
            <a:t>2. NETW310 – Live Session Recording</a:t>
          </a:r>
        </a:p>
      </dsp:txBody>
      <dsp:txXfrm>
        <a:off x="1584198" y="2457450"/>
        <a:ext cx="4911851" cy="13716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1106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0EC71-3276-471D-A22E-3E324FCC07B6}"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26909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8892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4147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5986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1531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5502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6074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5321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9980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6713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0EC71-3276-471D-A22E-3E324FCC07B6}"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42787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0EC71-3276-471D-A22E-3E324FCC07B6}"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24891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181564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50042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290EC71-3276-471D-A22E-3E324FCC07B6}" type="datetimeFigureOut">
              <a:rPr lang="en-US" smtClean="0"/>
              <a:t>10/23/2024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27697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0EC71-3276-471D-A22E-3E324FCC07B6}"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4F859-39AF-4BF9-89F3-FB6C3A47FBE4}" type="slidenum">
              <a:rPr lang="en-US" smtClean="0"/>
              <a:t>‹#›</a:t>
            </a:fld>
            <a:endParaRPr lang="en-US"/>
          </a:p>
        </p:txBody>
      </p:sp>
    </p:spTree>
    <p:extLst>
      <p:ext uri="{BB962C8B-B14F-4D97-AF65-F5344CB8AC3E}">
        <p14:creationId xmlns:p14="http://schemas.microsoft.com/office/powerpoint/2010/main" val="5111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290EC71-3276-471D-A22E-3E324FCC07B6}" type="datetimeFigureOut">
              <a:rPr lang="en-US" smtClean="0"/>
              <a:t>10/23/2024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C4F859-39AF-4BF9-89F3-FB6C3A47FBE4}" type="slidenum">
              <a:rPr lang="en-US" smtClean="0"/>
              <a:t>‹#›</a:t>
            </a:fld>
            <a:endParaRPr lang="en-US"/>
          </a:p>
        </p:txBody>
      </p:sp>
    </p:spTree>
    <p:extLst>
      <p:ext uri="{BB962C8B-B14F-4D97-AF65-F5344CB8AC3E}">
        <p14:creationId xmlns:p14="http://schemas.microsoft.com/office/powerpoint/2010/main" val="40322126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eb.anixter.com/AXECOM/AXEDocLib.nsf/(UnID)/8F2E0839A6190F4986257309005757CC/$file/ANSI-TIA-EIA-568-B.pdf" TargetMode="External"/><Relationship Id="rId2" Type="http://schemas.openxmlformats.org/officeDocument/2006/relationships/hyperlink" Target="https://community.fs.com/article/network-cable-standards-tia-568-vs-iso-11801-vs-en-50173.html" TargetMode="External"/><Relationship Id="rId1" Type="http://schemas.openxmlformats.org/officeDocument/2006/relationships/slideLayout" Target="../slideLayouts/slideLayout9.xml"/><Relationship Id="rId5" Type="http://schemas.openxmlformats.org/officeDocument/2006/relationships/hyperlink" Target="https://tektel.com/blogs/cable-university/what-are-riser-cables" TargetMode="External"/><Relationship Id="rId4" Type="http://schemas.openxmlformats.org/officeDocument/2006/relationships/hyperlink" Target="https://www.bicsi.org/docs/default-source/conference-presentations/2018-fall-conference/new-cabling-standards-for-the-buildings-of-today-and-tomorrow.pdf?sfvrsn=d3647f7e_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smos.com/scientific" TargetMode="External"/><Relationship Id="rId2" Type="http://schemas.openxmlformats.org/officeDocument/2006/relationships/hyperlink" Target="https://www.unitconverters.net/length/m-to-km.ht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B9A20C-00FB-0CB7-1809-1D2951633EB2}"/>
              </a:ext>
            </a:extLst>
          </p:cNvPr>
          <p:cNvSpPr>
            <a:spLocks noGrp="1"/>
          </p:cNvSpPr>
          <p:nvPr>
            <p:ph type="ctrTitle"/>
          </p:nvPr>
        </p:nvSpPr>
        <p:spPr>
          <a:xfrm>
            <a:off x="653143" y="1645920"/>
            <a:ext cx="3522879" cy="4470821"/>
          </a:xfrm>
        </p:spPr>
        <p:txBody>
          <a:bodyPr vert="horz" lIns="91440" tIns="45720" rIns="91440" bIns="45720" rtlCol="0" anchor="t">
            <a:normAutofit/>
          </a:bodyPr>
          <a:lstStyle/>
          <a:p>
            <a:pPr algn="r"/>
            <a:r>
              <a:rPr lang="en-US" sz="4200" b="0" i="0" kern="1200">
                <a:solidFill>
                  <a:srgbClr val="FFFFFF"/>
                </a:solidFill>
                <a:latin typeface="+mj-lt"/>
                <a:ea typeface="+mj-ea"/>
                <a:cs typeface="+mj-cs"/>
              </a:rPr>
              <a:t>NETW310 COURSE PROJECT</a:t>
            </a:r>
          </a:p>
        </p:txBody>
      </p:sp>
      <p:sp>
        <p:nvSpPr>
          <p:cNvPr id="3" name="Subtitle 2">
            <a:extLst>
              <a:ext uri="{FF2B5EF4-FFF2-40B4-BE49-F238E27FC236}">
                <a16:creationId xmlns:a16="http://schemas.microsoft.com/office/drawing/2014/main" id="{CABB128C-0E0A-4BAD-EBB6-AC914FD1CF68}"/>
              </a:ext>
            </a:extLst>
          </p:cNvPr>
          <p:cNvSpPr>
            <a:spLocks noGrp="1"/>
          </p:cNvSpPr>
          <p:nvPr>
            <p:ph type="subTitle" idx="1"/>
          </p:nvPr>
        </p:nvSpPr>
        <p:spPr>
          <a:xfrm>
            <a:off x="5204109" y="1645920"/>
            <a:ext cx="5919503" cy="4470821"/>
          </a:xfrm>
        </p:spPr>
        <p:txBody>
          <a:bodyPr vert="horz" lIns="91440" tIns="45720" rIns="91440" bIns="45720" rtlCol="0">
            <a:normAutofit/>
          </a:bodyPr>
          <a:lstStyle/>
          <a:p>
            <a:pPr>
              <a:buFont typeface="Wingdings 3" charset="2"/>
              <a:buChar char=""/>
            </a:pPr>
            <a:r>
              <a:rPr lang="en-US" dirty="0">
                <a:solidFill>
                  <a:schemeClr val="tx1"/>
                </a:solidFill>
              </a:rPr>
              <a:t>Rules of 10’s &amp; 3’s</a:t>
            </a:r>
          </a:p>
          <a:p>
            <a:pPr>
              <a:buFont typeface="Wingdings 3" charset="2"/>
              <a:buChar char=""/>
            </a:pPr>
            <a:r>
              <a:rPr lang="en-US" dirty="0">
                <a:solidFill>
                  <a:schemeClr val="tx1"/>
                </a:solidFill>
              </a:rPr>
              <a:t>Branden Mata</a:t>
            </a:r>
          </a:p>
          <a:p>
            <a:pPr>
              <a:buFont typeface="Wingdings 3" charset="2"/>
              <a:buChar char=""/>
            </a:pPr>
            <a:r>
              <a:rPr lang="en-US" dirty="0">
                <a:solidFill>
                  <a:schemeClr val="tx1"/>
                </a:solidFill>
              </a:rPr>
              <a:t>Bachelor of Science, </a:t>
            </a:r>
          </a:p>
          <a:p>
            <a:r>
              <a:rPr lang="en-US" dirty="0">
                <a:solidFill>
                  <a:schemeClr val="tx1"/>
                </a:solidFill>
              </a:rPr>
              <a:t>Information Technology &amp; Networking, </a:t>
            </a:r>
          </a:p>
          <a:p>
            <a:r>
              <a:rPr lang="en-US" dirty="0">
                <a:solidFill>
                  <a:schemeClr val="tx1"/>
                </a:solidFill>
              </a:rPr>
              <a:t>DeVry University</a:t>
            </a:r>
          </a:p>
          <a:p>
            <a:pPr>
              <a:buFont typeface="Wingdings 3" charset="2"/>
              <a:buChar char=""/>
            </a:pPr>
            <a:r>
              <a:rPr lang="en-US" dirty="0">
                <a:solidFill>
                  <a:schemeClr val="tx1"/>
                </a:solidFill>
              </a:rPr>
              <a:t>NETW310: Wired, Optical and Wireless Communication with Lab</a:t>
            </a:r>
          </a:p>
          <a:p>
            <a:pPr>
              <a:buFont typeface="Wingdings 3" charset="2"/>
              <a:buChar char=""/>
            </a:pPr>
            <a:r>
              <a:rPr lang="en-US" dirty="0">
                <a:solidFill>
                  <a:schemeClr val="tx1"/>
                </a:solidFill>
              </a:rPr>
              <a:t>Professor Halsey</a:t>
            </a:r>
          </a:p>
          <a:p>
            <a:pPr>
              <a:buFont typeface="Wingdings 3" charset="2"/>
              <a:buChar char=""/>
            </a:pPr>
            <a:r>
              <a:rPr lang="en-US" dirty="0">
                <a:solidFill>
                  <a:schemeClr val="tx1"/>
                </a:solidFill>
              </a:rPr>
              <a:t>October 26</a:t>
            </a:r>
            <a:r>
              <a:rPr lang="en-US" baseline="30000" dirty="0">
                <a:solidFill>
                  <a:schemeClr val="tx1"/>
                </a:solidFill>
              </a:rPr>
              <a:t>th</a:t>
            </a:r>
            <a:r>
              <a:rPr lang="en-US" dirty="0">
                <a:solidFill>
                  <a:schemeClr val="tx1"/>
                </a:solidFill>
              </a:rPr>
              <a:t>, 2024</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272233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1007164"/>
            <a:ext cx="7524945" cy="1055983"/>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799" y="321365"/>
            <a:ext cx="711495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accent6">
                    <a:lumMod val="20000"/>
                    <a:lumOff val="80000"/>
                  </a:schemeClr>
                </a:solidFill>
                <a:ea typeface="Times New Roman" panose="02020603050405020304" pitchFamily="18" charset="0"/>
                <a:cs typeface="Calibri" panose="020F0502020204030204" pitchFamily="34" charset="0"/>
              </a:rPr>
              <a:t>Pulse Code Modulation (PCM) </a:t>
            </a:r>
            <a:endParaRPr lang="en-US" sz="2800" dirty="0">
              <a:solidFill>
                <a:schemeClr val="accent6">
                  <a:lumMod val="20000"/>
                  <a:lumOff val="80000"/>
                </a:schemeClr>
              </a:solidFill>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1848912" y="1880259"/>
            <a:ext cx="8590489" cy="4656376"/>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r>
              <a:rPr lang="en-US" sz="1600" b="1" dirty="0">
                <a:latin typeface="Calibri" panose="020F0502020204030204" pitchFamily="34" charset="0"/>
                <a:cs typeface="Times New Roman" panose="02020603050405020304" pitchFamily="18" charset="0"/>
              </a:rPr>
              <a:t>Answer: </a:t>
            </a:r>
            <a:r>
              <a:rPr lang="en-US" sz="1600" dirty="0">
                <a:latin typeface="Calibri" panose="020F0502020204030204" pitchFamily="34" charset="0"/>
                <a:cs typeface="Times New Roman" panose="02020603050405020304" pitchFamily="18" charset="0"/>
              </a:rPr>
              <a:t>The effect of decreasing the sampling rate will expand the data and increasing will tighten it. </a:t>
            </a:r>
            <a:endParaRPr lang="en-US" sz="1600" b="1" dirty="0"/>
          </a:p>
        </p:txBody>
      </p:sp>
      <p:pic>
        <p:nvPicPr>
          <p:cNvPr id="8" name="Picture 7">
            <a:extLst>
              <a:ext uri="{FF2B5EF4-FFF2-40B4-BE49-F238E27FC236}">
                <a16:creationId xmlns:a16="http://schemas.microsoft.com/office/drawing/2014/main" id="{F5E0304C-DD08-C811-9CC1-BF8FA803B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895" y="2063147"/>
            <a:ext cx="3839517" cy="3273129"/>
          </a:xfrm>
          <a:prstGeom prst="rect">
            <a:avLst/>
          </a:prstGeom>
        </p:spPr>
      </p:pic>
      <p:pic>
        <p:nvPicPr>
          <p:cNvPr id="10" name="Picture 9">
            <a:extLst>
              <a:ext uri="{FF2B5EF4-FFF2-40B4-BE49-F238E27FC236}">
                <a16:creationId xmlns:a16="http://schemas.microsoft.com/office/drawing/2014/main" id="{1FFBBCA1-9DE8-9EB6-C7FA-1B0365FCA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038" y="2063147"/>
            <a:ext cx="3839517" cy="3273129"/>
          </a:xfrm>
          <a:prstGeom prst="rect">
            <a:avLst/>
          </a:prstGeom>
        </p:spPr>
      </p:pic>
    </p:spTree>
    <p:extLst>
      <p:ext uri="{BB962C8B-B14F-4D97-AF65-F5344CB8AC3E}">
        <p14:creationId xmlns:p14="http://schemas.microsoft.com/office/powerpoint/2010/main" val="348338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should show the power spectral densities of four-line codes: NRZ-Polar, NRZ-Unipolar, NRZ-Bipolar, and Manchester-Polar. </a:t>
            </a:r>
            <a:endParaRPr lang="en-US" sz="1600" dirty="0">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accent6">
                    <a:lumMod val="20000"/>
                    <a:lumOff val="80000"/>
                  </a:schemeClr>
                </a:solidFill>
              </a:rPr>
              <a:t>Line Codes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1600201" y="1981201"/>
            <a:ext cx="4495800" cy="4247317"/>
          </a:xfrm>
          <a:prstGeom prst="rect">
            <a:avLst/>
          </a:prstGeom>
          <a:noFill/>
        </p:spPr>
        <p:txBody>
          <a:bodyPr wrap="square" lIns="91440" tIns="45720" rIns="91440" bIns="45720" rtlCol="0" anchor="t">
            <a:spAutoFit/>
          </a:bodyPr>
          <a:lstStyle/>
          <a:p>
            <a:r>
              <a:rPr lang="en-US" sz="1600" dirty="0"/>
              <a:t>MATLAB Diagram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6096000" y="1981200"/>
            <a:ext cx="3638746" cy="5416868"/>
          </a:xfrm>
          <a:prstGeom prst="rect">
            <a:avLst/>
          </a:prstGeom>
          <a:noFill/>
        </p:spPr>
        <p:txBody>
          <a:bodyPr wrap="square" rtlCol="0">
            <a:spAutoFit/>
          </a:bodyPr>
          <a:lstStyle/>
          <a:p>
            <a:r>
              <a:rPr lang="en-US" sz="1600" dirty="0">
                <a:ea typeface="Calibri" panose="020F0502020204030204" pitchFamily="34" charset="0"/>
              </a:rPr>
              <a:t>Compare the </a:t>
            </a:r>
            <a:r>
              <a:rPr lang="en-US" sz="1600" dirty="0">
                <a:latin typeface="Calibri"/>
                <a:ea typeface="Calibri" panose="020F0502020204030204" pitchFamily="34" charset="0"/>
                <a:cs typeface="Times New Roman"/>
              </a:rPr>
              <a:t>NRZ-Bipolar</a:t>
            </a:r>
            <a:r>
              <a:rPr lang="en-US" sz="1600" dirty="0">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a typeface="Calibri" panose="020F0502020204030204" pitchFamily="34" charset="0"/>
              </a:rPr>
              <a:t>Which one requires more bandwidth?</a:t>
            </a:r>
            <a:r>
              <a:rPr lang="en-US" sz="1600" b="1" dirty="0">
                <a:ea typeface="Calibri" panose="020F0502020204030204" pitchFamily="34" charset="0"/>
              </a:rPr>
              <a:t> </a:t>
            </a:r>
          </a:p>
          <a:p>
            <a:endParaRPr lang="en-US" sz="1600" b="1" dirty="0"/>
          </a:p>
          <a:p>
            <a:r>
              <a:rPr lang="en-US" sz="1600" b="1" dirty="0"/>
              <a:t>Answer:</a:t>
            </a:r>
            <a:endParaRPr lang="en-US" sz="1600" dirty="0"/>
          </a:p>
          <a:p>
            <a:endParaRPr lang="en-US" dirty="0"/>
          </a:p>
          <a:p>
            <a:r>
              <a:rPr lang="en-US" dirty="0"/>
              <a:t>Bipolar NRZ (Blue) has most of it’s energy between 0 and 0.5 Bit Rate, and  Manchester (light blue) has most of it’s energy between 0 and 0.9 Bit Rate. </a:t>
            </a:r>
            <a:r>
              <a:rPr lang="en-US"/>
              <a:t>Therefore, Manchester (light blue) requires more bandwidth. </a:t>
            </a:r>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9DC44450-2876-8CC6-39A2-26010F692227}"/>
              </a:ext>
            </a:extLst>
          </p:cNvPr>
          <p:cNvPicPr>
            <a:picLocks noChangeAspect="1"/>
          </p:cNvPicPr>
          <p:nvPr/>
        </p:nvPicPr>
        <p:blipFill>
          <a:blip r:embed="rId2"/>
          <a:stretch>
            <a:fillRect/>
          </a:stretch>
        </p:blipFill>
        <p:spPr>
          <a:xfrm>
            <a:off x="1741436" y="2383492"/>
            <a:ext cx="4354565" cy="3897836"/>
          </a:xfrm>
          <a:prstGeom prst="rect">
            <a:avLst/>
          </a:prstGeom>
        </p:spPr>
      </p:pic>
    </p:spTree>
    <p:extLst>
      <p:ext uri="{BB962C8B-B14F-4D97-AF65-F5344CB8AC3E}">
        <p14:creationId xmlns:p14="http://schemas.microsoft.com/office/powerpoint/2010/main" val="90945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sz="1800">
                <a:solidFill>
                  <a:srgbClr val="EBEBEB"/>
                </a:solidFill>
              </a:rPr>
              <a:t>NETW310 Course Project</a:t>
            </a:r>
            <a:br>
              <a:rPr lang="en-US" sz="1800">
                <a:solidFill>
                  <a:srgbClr val="EBEBEB"/>
                </a:solidFill>
              </a:rPr>
            </a:br>
            <a:br>
              <a:rPr lang="en-US" sz="1800">
                <a:solidFill>
                  <a:srgbClr val="EBEBEB"/>
                </a:solidFill>
              </a:rPr>
            </a:br>
            <a:r>
              <a:rPr lang="en-US" sz="1800">
                <a:solidFill>
                  <a:srgbClr val="EBEBEB"/>
                </a:solidFill>
              </a:rPr>
              <a:t>Module 4</a:t>
            </a:r>
            <a:br>
              <a:rPr lang="en-US" sz="1800">
                <a:solidFill>
                  <a:srgbClr val="EBEBEB"/>
                </a:solidFill>
              </a:rPr>
            </a:br>
            <a:br>
              <a:rPr lang="en-US" sz="1800">
                <a:solidFill>
                  <a:srgbClr val="EBEBEB"/>
                </a:solidFill>
              </a:rPr>
            </a:br>
            <a:r>
              <a:rPr lang="en-US" sz="1800">
                <a:solidFill>
                  <a:srgbClr val="EBEBEB"/>
                </a:solidFill>
              </a:rPr>
              <a:t>Cables and Structured Cabling</a:t>
            </a:r>
            <a:br>
              <a:rPr lang="en-US" sz="1800">
                <a:solidFill>
                  <a:srgbClr val="EBEBEB"/>
                </a:solidFill>
              </a:rPr>
            </a:br>
            <a:br>
              <a:rPr lang="en-US" sz="1800">
                <a:solidFill>
                  <a:srgbClr val="EBEBEB"/>
                </a:solidFill>
              </a:rPr>
            </a:br>
            <a:br>
              <a:rPr lang="en-US" sz="1800">
                <a:solidFill>
                  <a:srgbClr val="EBEBEB"/>
                </a:solidFill>
              </a:rPr>
            </a:br>
            <a:br>
              <a:rPr lang="en-US" sz="1800">
                <a:solidFill>
                  <a:srgbClr val="EBEBEB"/>
                </a:solidFill>
              </a:rPr>
            </a:br>
            <a:br>
              <a:rPr lang="en-US" sz="1800">
                <a:solidFill>
                  <a:srgbClr val="EBEBEB"/>
                </a:solidFill>
              </a:rPr>
            </a:br>
            <a:r>
              <a:rPr lang="en-US" sz="1800">
                <a:solidFill>
                  <a:srgbClr val="EBEBEB"/>
                </a:solidFill>
              </a:rPr>
              <a:t>			</a:t>
            </a:r>
            <a:br>
              <a:rPr lang="en-US" sz="1800">
                <a:solidFill>
                  <a:srgbClr val="EBEBEB"/>
                </a:solidFill>
              </a:rPr>
            </a:br>
            <a:r>
              <a:rPr lang="en-US" sz="1800">
                <a:solidFill>
                  <a:srgbClr val="EBEBEB"/>
                </a:solidFill>
              </a:rPr>
              <a:t>Branden Mata</a:t>
            </a:r>
          </a:p>
        </p:txBody>
      </p:sp>
      <p:sp>
        <p:nvSpPr>
          <p:cNvPr id="2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6" name="Picture 15" descr="Colourful wires">
            <a:extLst>
              <a:ext uri="{FF2B5EF4-FFF2-40B4-BE49-F238E27FC236}">
                <a16:creationId xmlns:a16="http://schemas.microsoft.com/office/drawing/2014/main" id="{610D309A-BC77-1525-7DF0-6880B67B5D6B}"/>
              </a:ext>
            </a:extLst>
          </p:cNvPr>
          <p:cNvPicPr>
            <a:picLocks noChangeAspect="1"/>
          </p:cNvPicPr>
          <p:nvPr/>
        </p:nvPicPr>
        <p:blipFill>
          <a:blip r:embed="rId3"/>
          <a:srcRect l="42884" r="19701" b="1"/>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5" name="Rectangle 2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Questions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a:t>1. Why must the twisting in the individual wires be maintained in a UTP cable?</a:t>
            </a:r>
          </a:p>
          <a:p>
            <a:pPr indent="-228600">
              <a:lnSpc>
                <a:spcPct val="90000"/>
              </a:lnSpc>
              <a:buFont typeface="Arial" panose="020B0604020202020204" pitchFamily="34" charset="0"/>
              <a:buChar char="•"/>
            </a:pPr>
            <a:r>
              <a:rPr lang="en-US"/>
              <a:t>Answer:</a:t>
            </a:r>
          </a:p>
          <a:p>
            <a:pPr indent="-228600">
              <a:lnSpc>
                <a:spcPct val="90000"/>
              </a:lnSpc>
              <a:buFont typeface="Arial" panose="020B0604020202020204" pitchFamily="34" charset="0"/>
              <a:buChar char="•"/>
            </a:pPr>
            <a:r>
              <a:rPr lang="en-US"/>
              <a:t> The twisting in the individual wires must be maintained in a UTP cable, because the performance can only be achieved with the use of compliant components. </a:t>
            </a:r>
          </a:p>
          <a:p>
            <a:pPr marL="342900" indent="-228600">
              <a:lnSpc>
                <a:spcPct val="90000"/>
              </a:lnSpc>
              <a:buFont typeface="Arial" panose="020B0604020202020204" pitchFamily="34" charset="0"/>
              <a:buChar char="•"/>
            </a:pPr>
            <a:endParaRPr lang="en-US"/>
          </a:p>
          <a:p>
            <a:pPr indent="-228600">
              <a:lnSpc>
                <a:spcPct val="90000"/>
              </a:lnSpc>
              <a:buFont typeface="Arial" panose="020B0604020202020204" pitchFamily="34" charset="0"/>
              <a:buChar char="•"/>
            </a:pPr>
            <a:r>
              <a:rPr lang="en-US"/>
              <a:t>2. How many inches should UTP cable be separated from 110 volts electrical cable?</a:t>
            </a:r>
          </a:p>
          <a:p>
            <a:pPr indent="-228600">
              <a:lnSpc>
                <a:spcPct val="90000"/>
              </a:lnSpc>
              <a:buFont typeface="Arial" panose="020B0604020202020204" pitchFamily="34" charset="0"/>
              <a:buChar char="•"/>
            </a:pPr>
            <a:r>
              <a:rPr lang="en-US"/>
              <a:t>Answer:</a:t>
            </a:r>
          </a:p>
          <a:p>
            <a:pPr indent="-228600">
              <a:lnSpc>
                <a:spcPct val="90000"/>
              </a:lnSpc>
              <a:buFont typeface="Arial" panose="020B0604020202020204" pitchFamily="34" charset="0"/>
              <a:buChar char="•"/>
            </a:pPr>
            <a:r>
              <a:rPr lang="en-US"/>
              <a:t> The UTP cable should be separated by at least 12 inches from 110 volts electrical cable.</a:t>
            </a:r>
          </a:p>
          <a:p>
            <a:pPr indent="-228600">
              <a:lnSpc>
                <a:spcPct val="90000"/>
              </a:lnSpc>
              <a:buFont typeface="Arial" panose="020B0604020202020204" pitchFamily="34" charset="0"/>
              <a:buChar char="•"/>
            </a:pPr>
            <a:endParaRPr lang="en-US"/>
          </a:p>
          <a:p>
            <a:pPr indent="-228600">
              <a:lnSpc>
                <a:spcPct val="90000"/>
              </a:lnSpc>
              <a:buFont typeface="Arial" panose="020B0604020202020204" pitchFamily="34" charset="0"/>
              <a:buChar char="•"/>
            </a:pPr>
            <a:r>
              <a:rPr lang="en-US"/>
              <a:t>3. Horizontal cabling connects what areas to each other?</a:t>
            </a:r>
          </a:p>
          <a:p>
            <a:pPr indent="-228600">
              <a:lnSpc>
                <a:spcPct val="90000"/>
              </a:lnSpc>
              <a:buFont typeface="Arial" panose="020B0604020202020204" pitchFamily="34" charset="0"/>
              <a:buChar char="•"/>
            </a:pPr>
            <a:r>
              <a:rPr lang="en-US"/>
              <a:t>Answer:</a:t>
            </a:r>
          </a:p>
          <a:p>
            <a:pPr indent="-228600">
              <a:lnSpc>
                <a:spcPct val="90000"/>
              </a:lnSpc>
              <a:buFont typeface="Arial" panose="020B0604020202020204" pitchFamily="34" charset="0"/>
              <a:buChar char="•"/>
            </a:pPr>
            <a:r>
              <a:rPr lang="en-US"/>
              <a:t> Horizontal cabling connects the work area telecommunications information outlet to the telecommunications room.</a:t>
            </a:r>
          </a:p>
          <a:p>
            <a:pPr marL="285750" indent="-228600">
              <a:lnSpc>
                <a:spcPct val="90000"/>
              </a:lnSpc>
              <a:buFont typeface="Arial" panose="020B0604020202020204" pitchFamily="34" charset="0"/>
              <a:buChar char="•"/>
            </a:pPr>
            <a:r>
              <a:rPr lang="en-US"/>
              <a:t>Horizontal cabling</a:t>
            </a:r>
          </a:p>
          <a:p>
            <a:pPr marL="285750" indent="-228600">
              <a:lnSpc>
                <a:spcPct val="90000"/>
              </a:lnSpc>
              <a:buFont typeface="Arial" panose="020B0604020202020204" pitchFamily="34" charset="0"/>
              <a:buChar char="•"/>
            </a:pPr>
            <a:r>
              <a:rPr lang="en-US"/>
              <a:t>Cable Terminations</a:t>
            </a:r>
          </a:p>
          <a:p>
            <a:pPr marL="285750" indent="-228600">
              <a:lnSpc>
                <a:spcPct val="90000"/>
              </a:lnSpc>
              <a:buFont typeface="Arial" panose="020B0604020202020204" pitchFamily="34" charset="0"/>
              <a:buChar char="•"/>
            </a:pPr>
            <a:r>
              <a:rPr lang="en-US"/>
              <a:t>Telecommunications outlet</a:t>
            </a:r>
          </a:p>
          <a:p>
            <a:pPr marL="285750" indent="-228600">
              <a:lnSpc>
                <a:spcPct val="90000"/>
              </a:lnSpc>
              <a:buFont typeface="Arial" panose="020B0604020202020204" pitchFamily="34" charset="0"/>
              <a:buChar char="•"/>
            </a:pPr>
            <a:r>
              <a:rPr lang="en-US"/>
              <a:t>Cross-connections</a:t>
            </a:r>
          </a:p>
          <a:p>
            <a:pPr marL="285750" indent="-228600">
              <a:lnSpc>
                <a:spcPct val="90000"/>
              </a:lnSpc>
              <a:buFont typeface="Arial" panose="020B0604020202020204" pitchFamily="34" charset="0"/>
              <a:buChar char="•"/>
            </a:pPr>
            <a:r>
              <a:rPr lang="en-US"/>
              <a:t>Patch Cords</a:t>
            </a:r>
          </a:p>
        </p:txBody>
      </p:sp>
    </p:spTree>
    <p:extLst>
      <p:ext uri="{BB962C8B-B14F-4D97-AF65-F5344CB8AC3E}">
        <p14:creationId xmlns:p14="http://schemas.microsoft.com/office/powerpoint/2010/main" val="9831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Questions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700"/>
              <a:t>4. What is a plenum rated cable?</a:t>
            </a:r>
          </a:p>
          <a:p>
            <a:pPr indent="-228600">
              <a:lnSpc>
                <a:spcPct val="90000"/>
              </a:lnSpc>
              <a:buFont typeface="Arial" panose="020B0604020202020204" pitchFamily="34" charset="0"/>
              <a:buChar char="•"/>
            </a:pPr>
            <a:r>
              <a:rPr lang="en-US" sz="1700"/>
              <a:t>Answer:</a:t>
            </a:r>
          </a:p>
          <a:p>
            <a:pPr indent="-228600">
              <a:lnSpc>
                <a:spcPct val="90000"/>
              </a:lnSpc>
              <a:buFont typeface="Arial" panose="020B0604020202020204" pitchFamily="34" charset="0"/>
              <a:buChar char="•"/>
            </a:pPr>
            <a:r>
              <a:rPr lang="en-US" sz="1700"/>
              <a:t> A plenum rated cable is a cable with UL 2043 rated plugs to ensure building safety and gives a cleaner look in open ceilings.</a:t>
            </a:r>
          </a:p>
          <a:p>
            <a:pPr marL="342900" indent="-228600">
              <a:lnSpc>
                <a:spcPct val="90000"/>
              </a:lnSpc>
              <a:buFont typeface="Arial" panose="020B0604020202020204" pitchFamily="34" charset="0"/>
              <a:buChar char="•"/>
            </a:pPr>
            <a:endParaRPr lang="en-US" sz="1700"/>
          </a:p>
          <a:p>
            <a:pPr marL="342900"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r>
              <a:rPr lang="en-US" sz="1700"/>
              <a:t>5. What is a riser tube used for?</a:t>
            </a:r>
          </a:p>
          <a:p>
            <a:pPr indent="-228600">
              <a:lnSpc>
                <a:spcPct val="90000"/>
              </a:lnSpc>
              <a:buFont typeface="Arial" panose="020B0604020202020204" pitchFamily="34" charset="0"/>
              <a:buChar char="•"/>
            </a:pPr>
            <a:r>
              <a:rPr lang="en-US" sz="1700"/>
              <a:t>Answer:</a:t>
            </a:r>
          </a:p>
          <a:p>
            <a:pPr indent="-228600">
              <a:lnSpc>
                <a:spcPct val="90000"/>
              </a:lnSpc>
              <a:buFont typeface="Arial" panose="020B0604020202020204" pitchFamily="34" charset="0"/>
              <a:buChar char="•"/>
            </a:pPr>
            <a:r>
              <a:rPr lang="en-US" sz="1700"/>
              <a:t> A riser tube is used for vertical applications, which transmit signals and power between different floors of a building.</a:t>
            </a:r>
          </a:p>
          <a:p>
            <a:pPr marL="342900" indent="-228600">
              <a:lnSpc>
                <a:spcPct val="90000"/>
              </a:lnSpc>
              <a:buFont typeface="Arial" panose="020B0604020202020204" pitchFamily="34" charset="0"/>
              <a:buChar char="•"/>
            </a:pPr>
            <a:endParaRPr lang="en-US" sz="1700"/>
          </a:p>
          <a:p>
            <a:pPr marL="342900"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r>
              <a:rPr lang="en-US" sz="1700"/>
              <a:t>6. Is the grounding of equipment mostly a safety or a performance concern?</a:t>
            </a:r>
          </a:p>
          <a:p>
            <a:pPr indent="-228600">
              <a:lnSpc>
                <a:spcPct val="90000"/>
              </a:lnSpc>
              <a:buFont typeface="Arial" panose="020B0604020202020204" pitchFamily="34" charset="0"/>
              <a:buChar char="•"/>
            </a:pPr>
            <a:r>
              <a:rPr lang="en-US" sz="1700"/>
              <a:t>Answer:</a:t>
            </a:r>
          </a:p>
          <a:p>
            <a:pPr indent="-228600">
              <a:lnSpc>
                <a:spcPct val="90000"/>
              </a:lnSpc>
              <a:buFont typeface="Arial" panose="020B0604020202020204" pitchFamily="34" charset="0"/>
              <a:buChar char="•"/>
            </a:pPr>
            <a:r>
              <a:rPr lang="en-US" sz="1700"/>
              <a:t> The grounding of equipment is mostly a safety concern as specified in the J-STD-607-A standard.</a:t>
            </a:r>
          </a:p>
        </p:txBody>
      </p:sp>
    </p:spTree>
    <p:extLst>
      <p:ext uri="{BB962C8B-B14F-4D97-AF65-F5344CB8AC3E}">
        <p14:creationId xmlns:p14="http://schemas.microsoft.com/office/powerpoint/2010/main" val="337881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44550" y="548640"/>
            <a:ext cx="4000880" cy="5427617"/>
          </a:xfrm>
        </p:spPr>
        <p:txBody>
          <a:bodyPr vert="horz" lIns="91440" tIns="45720" rIns="91440" bIns="45720" rtlCol="0" anchor="ctr">
            <a:normAutofit/>
          </a:bodyPr>
          <a:lstStyle/>
          <a:p>
            <a:r>
              <a:rPr lang="en-US" sz="5400" kern="1200" dirty="0">
                <a:solidFill>
                  <a:schemeClr val="tx1"/>
                </a:solidFill>
                <a:latin typeface="+mj-lt"/>
                <a:ea typeface="+mj-ea"/>
                <a:cs typeface="+mj-cs"/>
              </a:rPr>
              <a:t>References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442108" y="701040"/>
            <a:ext cx="6224335" cy="5755027"/>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228600">
              <a:lnSpc>
                <a:spcPct val="90000"/>
              </a:lnSpc>
              <a:buFont typeface="Arial" panose="020B0604020202020204" pitchFamily="34" charset="0"/>
              <a:buChar char="•"/>
            </a:pPr>
            <a:r>
              <a:rPr lang="en-US" sz="2000" dirty="0"/>
              <a:t>1.</a:t>
            </a:r>
          </a:p>
          <a:p>
            <a:pPr marL="114300">
              <a:lnSpc>
                <a:spcPct val="90000"/>
              </a:lnSpc>
            </a:pPr>
            <a:r>
              <a:rPr lang="en-US" sz="2000" dirty="0"/>
              <a:t>Vincent. (n.d.). Network Cable Standards: TIA 568 vs ISO 11801 vs EN 50173 | FS Community. Knowledge. </a:t>
            </a:r>
            <a:r>
              <a:rPr lang="en-US" sz="2000" dirty="0">
                <a:hlinkClick r:id="rId2"/>
              </a:rPr>
              <a:t>https://community.fs.com/article/network-cable-standards-tia-568-vs-iso-11801-vs-en-50173.html</a:t>
            </a:r>
            <a:endParaRPr lang="en-US" sz="2000" dirty="0"/>
          </a:p>
          <a:p>
            <a:pPr indent="-228600">
              <a:lnSpc>
                <a:spcPct val="90000"/>
              </a:lnSpc>
              <a:buFont typeface="Arial" panose="020B0604020202020204" pitchFamily="34" charset="0"/>
              <a:buChar char="•"/>
            </a:pPr>
            <a:r>
              <a:rPr lang="en-US" sz="2000" dirty="0"/>
              <a:t>2. </a:t>
            </a:r>
            <a:r>
              <a:rPr lang="en-US" sz="2000" u="sng" dirty="0">
                <a:hlinkClick r:id="rId3"/>
              </a:rPr>
              <a:t>https://web.anixter.com/AXECOM/AXEDocLib.nsf/(UnID)/8F2E0839A6190F4986257309005757CC/$file/ANSI-TIA-EIA-568-B.pdf</a:t>
            </a:r>
            <a:endParaRPr lang="en-US" sz="2000" dirty="0"/>
          </a:p>
          <a:p>
            <a:pPr indent="-228600">
              <a:lnSpc>
                <a:spcPct val="90000"/>
              </a:lnSpc>
              <a:buFont typeface="Arial" panose="020B0604020202020204" pitchFamily="34" charset="0"/>
              <a:buChar char="•"/>
            </a:pPr>
            <a:r>
              <a:rPr lang="en-US" sz="2000" dirty="0"/>
              <a:t>3.</a:t>
            </a:r>
          </a:p>
          <a:p>
            <a:pPr>
              <a:lnSpc>
                <a:spcPct val="90000"/>
              </a:lnSpc>
            </a:pPr>
            <a:r>
              <a:rPr lang="en-US" sz="2000" u="sng" dirty="0">
                <a:hlinkClick r:id="rId4"/>
              </a:rPr>
              <a:t>https://www.bicsi.org/docs/default-source/conference-presentations/2018-fall-conference/new-cabling-standards-for-the-buildings-of-today-and-tomorrow.pdf?sfvrsn=d3647f7e_2</a:t>
            </a:r>
            <a:endParaRPr lang="en-US" sz="2000" u="sng" dirty="0"/>
          </a:p>
          <a:p>
            <a:pPr indent="-228600">
              <a:lnSpc>
                <a:spcPct val="90000"/>
              </a:lnSpc>
              <a:buFont typeface="Arial" panose="020B0604020202020204" pitchFamily="34" charset="0"/>
              <a:buChar char="•"/>
            </a:pPr>
            <a:r>
              <a:rPr lang="en-US" sz="2000" dirty="0"/>
              <a:t>4.</a:t>
            </a:r>
          </a:p>
          <a:p>
            <a:pPr>
              <a:lnSpc>
                <a:spcPct val="90000"/>
              </a:lnSpc>
            </a:pPr>
            <a:r>
              <a:rPr lang="en-US" sz="2000" dirty="0"/>
              <a:t>What are riser cables. (n.d.). Tektel.com. </a:t>
            </a:r>
            <a:r>
              <a:rPr lang="en-US" sz="2000" dirty="0">
                <a:hlinkClick r:id="rId5"/>
              </a:rPr>
              <a:t>https://tektel.com/blogs/cable-university/what-are-riser-cables</a:t>
            </a:r>
            <a:endParaRPr lang="en-US" sz="2000" dirty="0"/>
          </a:p>
          <a:p>
            <a:pPr indent="-228600">
              <a:lnSpc>
                <a:spcPct val="9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6833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sz="1800">
                <a:solidFill>
                  <a:srgbClr val="EBEBEB"/>
                </a:solidFill>
              </a:rPr>
              <a:t>NETW310 Course Project</a:t>
            </a:r>
            <a:br>
              <a:rPr lang="en-US" sz="1800">
                <a:solidFill>
                  <a:srgbClr val="EBEBEB"/>
                </a:solidFill>
              </a:rPr>
            </a:br>
            <a:br>
              <a:rPr lang="en-US" sz="1800">
                <a:solidFill>
                  <a:srgbClr val="EBEBEB"/>
                </a:solidFill>
              </a:rPr>
            </a:br>
            <a:r>
              <a:rPr lang="en-US" sz="1800">
                <a:solidFill>
                  <a:srgbClr val="EBEBEB"/>
                </a:solidFill>
              </a:rPr>
              <a:t>Module 5</a:t>
            </a:r>
            <a:br>
              <a:rPr lang="en-US" sz="1800">
                <a:solidFill>
                  <a:srgbClr val="EBEBEB"/>
                </a:solidFill>
              </a:rPr>
            </a:br>
            <a:br>
              <a:rPr lang="en-US" sz="1800">
                <a:solidFill>
                  <a:srgbClr val="EBEBEB"/>
                </a:solidFill>
              </a:rPr>
            </a:br>
            <a:r>
              <a:rPr lang="en-US" sz="1800">
                <a:solidFill>
                  <a:srgbClr val="EBEBEB"/>
                </a:solidFill>
              </a:rPr>
              <a:t>Antenna Gain and Free Space Path Loss</a:t>
            </a:r>
            <a:br>
              <a:rPr lang="en-US" sz="1800">
                <a:solidFill>
                  <a:srgbClr val="EBEBEB"/>
                </a:solidFill>
              </a:rPr>
            </a:br>
            <a:br>
              <a:rPr lang="en-US" sz="1800">
                <a:solidFill>
                  <a:srgbClr val="EBEBEB"/>
                </a:solidFill>
              </a:rPr>
            </a:br>
            <a:br>
              <a:rPr lang="en-US" sz="1800">
                <a:solidFill>
                  <a:srgbClr val="EBEBEB"/>
                </a:solidFill>
              </a:rPr>
            </a:br>
            <a:br>
              <a:rPr lang="en-US" sz="1800">
                <a:solidFill>
                  <a:srgbClr val="EBEBEB"/>
                </a:solidFill>
              </a:rPr>
            </a:br>
            <a:br>
              <a:rPr lang="en-US" sz="1800">
                <a:solidFill>
                  <a:srgbClr val="EBEBEB"/>
                </a:solidFill>
              </a:rPr>
            </a:br>
            <a:br>
              <a:rPr lang="en-US" sz="1800">
                <a:solidFill>
                  <a:srgbClr val="EBEBEB"/>
                </a:solidFill>
              </a:rPr>
            </a:br>
            <a:r>
              <a:rPr lang="en-US" sz="1800">
                <a:solidFill>
                  <a:srgbClr val="EBEBEB"/>
                </a:solidFill>
              </a:rPr>
              <a:t>			</a:t>
            </a:r>
            <a:br>
              <a:rPr lang="en-US" sz="1800">
                <a:solidFill>
                  <a:srgbClr val="EBEBEB"/>
                </a:solidFill>
              </a:rPr>
            </a:br>
            <a:r>
              <a:rPr lang="en-US" sz="1800">
                <a:solidFill>
                  <a:srgbClr val="EBEBEB"/>
                </a:solidFill>
              </a:rPr>
              <a:t>Branden Mata</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B3CF0EA7-C9C6-0D20-52B4-AA05EE4D1A84}"/>
              </a:ext>
            </a:extLst>
          </p:cNvPr>
          <p:cNvPicPr>
            <a:picLocks noChangeAspect="1"/>
          </p:cNvPicPr>
          <p:nvPr/>
        </p:nvPicPr>
        <p:blipFill>
          <a:blip r:embed="rId3"/>
          <a:srcRect l="13456" r="49783"/>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Antenna Gain</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38200" y="1929384"/>
            <a:ext cx="10515600" cy="442433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200" dirty="0"/>
              <a:t>1. What is the maximum theoretical antenna gain of a common dish antenna at the 2.4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maximum theoretical antenna gain of a common dish antenna at the 2.4 GHz band with a diameter of 0.5 meters is 22.379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2. What is the maximum theoretical antenna gain of a common dish antenna at the 5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maximum theoretical antenna gain of a common dish antenna at the 5 GHz band with a diameter of 0.5 meters is 29.079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3. Given the same sized reflector, which signals, high-frequency, or low-frequency, can be more efficiently focused by a common dish antenna (i.e., result in a higher antenna gain)? [</a:t>
            </a:r>
            <a:r>
              <a:rPr lang="en-US" sz="1200" b="1" dirty="0"/>
              <a:t>5 points</a:t>
            </a:r>
            <a:r>
              <a:rPr lang="en-US" sz="1200" dirty="0"/>
              <a:t>] </a:t>
            </a:r>
          </a:p>
          <a:p>
            <a:pPr indent="-228600">
              <a:lnSpc>
                <a:spcPct val="90000"/>
              </a:lnSpc>
              <a:buFont typeface="Arial" panose="020B0604020202020204" pitchFamily="34" charset="0"/>
              <a:buChar char="•"/>
            </a:pPr>
            <a:r>
              <a:rPr lang="en-US" sz="1200" b="1" dirty="0"/>
              <a:t>Answer: </a:t>
            </a:r>
          </a:p>
          <a:p>
            <a:pPr indent="-228600">
              <a:lnSpc>
                <a:spcPct val="90000"/>
              </a:lnSpc>
              <a:buFont typeface="Arial" panose="020B0604020202020204" pitchFamily="34" charset="0"/>
              <a:buChar char="•"/>
            </a:pPr>
            <a:r>
              <a:rPr lang="en-US" sz="1200" dirty="0"/>
              <a:t>Given the same sized reflector, high-frequency signals can be more efficiently focused by a common dish antenna.</a:t>
            </a:r>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4. What is the maximum theoretical antenna gain of the dish antenna used in the VLA radio telescopes in New Mexico at the 5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maximum theoretical antenna gain of the dish antenna used in the VLA radio telescopes in New Mexico at the 5 GHz band with a diameter of 25 meters is 63.056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5. Given the same signal frequency, which dish antennas, large-sized or small-sized, are more efficient at focusing the signal (i.e., result in a higher antenna gain)? [</a:t>
            </a:r>
            <a:r>
              <a:rPr lang="en-US" sz="1200" b="1" dirty="0"/>
              <a:t>5 points</a:t>
            </a:r>
            <a:r>
              <a:rPr lang="en-US" sz="1200" dirty="0"/>
              <a:t>]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Given the same signal frequency, large-sized dish antennas are more efficient at focusing the signal.</a:t>
            </a:r>
          </a:p>
        </p:txBody>
      </p:sp>
    </p:spTree>
    <p:extLst>
      <p:ext uri="{BB962C8B-B14F-4D97-AF65-F5344CB8AC3E}">
        <p14:creationId xmlns:p14="http://schemas.microsoft.com/office/powerpoint/2010/main" val="16128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Free Space Path Loss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38200" y="1929384"/>
            <a:ext cx="10515600" cy="462402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200" dirty="0"/>
              <a:t>1. What is the free space path loss in dB at the 2.4 GHz band? [4 points] </a:t>
            </a:r>
            <a:r>
              <a:rPr lang="en-US" sz="1200" b="1" dirty="0"/>
              <a:t>Answer:</a:t>
            </a:r>
          </a:p>
          <a:p>
            <a:pPr indent="-228600">
              <a:lnSpc>
                <a:spcPct val="90000"/>
              </a:lnSpc>
              <a:buFont typeface="Arial" panose="020B0604020202020204" pitchFamily="34" charset="0"/>
              <a:buChar char="•"/>
            </a:pPr>
            <a:r>
              <a:rPr lang="en-US" sz="1200" dirty="0"/>
              <a:t>  The free space path loss at the 2.4 GHz band with 0.1 kilometers is -80.4 dB</a:t>
            </a:r>
          </a:p>
          <a:p>
            <a:pPr indent="-228600">
              <a:lnSpc>
                <a:spcPct val="90000"/>
              </a:lnSpc>
              <a:buFont typeface="Arial" panose="020B0604020202020204" pitchFamily="34" charset="0"/>
              <a:buChar char="•"/>
            </a:pPr>
            <a:r>
              <a:rPr lang="en-US" sz="1200" dirty="0"/>
              <a:t>2. What is the free space path loss in dB at the 5 GHz band? [4 points] </a:t>
            </a:r>
            <a:r>
              <a:rPr lang="en-US" sz="1200" b="1" dirty="0"/>
              <a:t>Answer:</a:t>
            </a:r>
          </a:p>
          <a:p>
            <a:pPr indent="-228600">
              <a:lnSpc>
                <a:spcPct val="90000"/>
              </a:lnSpc>
              <a:buFont typeface="Arial" panose="020B0604020202020204" pitchFamily="34" charset="0"/>
              <a:buChar char="•"/>
            </a:pPr>
            <a:r>
              <a:rPr lang="en-US" sz="1200" dirty="0"/>
              <a:t>  The free space path loss at the 5 GHz band with 0.1 kilometers is -87.2 dB</a:t>
            </a:r>
          </a:p>
          <a:p>
            <a:pPr indent="-228600">
              <a:lnSpc>
                <a:spcPct val="90000"/>
              </a:lnSpc>
              <a:buFont typeface="Arial" panose="020B0604020202020204" pitchFamily="34" charset="0"/>
              <a:buChar char="•"/>
            </a:pPr>
            <a:r>
              <a:rPr lang="en-US" sz="1200" dirty="0"/>
              <a:t>3. How does the free space path loss at a higher frequency (e.g., the 5 GHz band) compare with that at a lower frequency (e.g., the 2.4 GHz band)? [</a:t>
            </a:r>
            <a:r>
              <a:rPr lang="en-US" sz="1200" b="1" dirty="0"/>
              <a:t>5 points</a:t>
            </a:r>
            <a:r>
              <a:rPr lang="en-US" sz="1200" dirty="0"/>
              <a:t>] </a:t>
            </a:r>
          </a:p>
          <a:p>
            <a:pPr indent="-228600">
              <a:lnSpc>
                <a:spcPct val="90000"/>
              </a:lnSpc>
              <a:buFont typeface="Arial" panose="020B0604020202020204" pitchFamily="34" charset="0"/>
              <a:buChar char="•"/>
            </a:pPr>
            <a:r>
              <a:rPr lang="en-US" sz="1200" b="1" dirty="0"/>
              <a:t>Answer:</a:t>
            </a:r>
            <a:r>
              <a:rPr lang="en-US" sz="1200" dirty="0"/>
              <a:t> </a:t>
            </a:r>
          </a:p>
          <a:p>
            <a:pPr indent="-228600">
              <a:lnSpc>
                <a:spcPct val="90000"/>
              </a:lnSpc>
              <a:buFont typeface="Arial" panose="020B0604020202020204" pitchFamily="34" charset="0"/>
              <a:buChar char="•"/>
            </a:pPr>
            <a:r>
              <a:rPr lang="en-US" sz="1200" dirty="0"/>
              <a:t>The free space path loss at a higher frequency compares with that at a lower frequency by 6.8 more gain.</a:t>
            </a:r>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4. What is the free space path loss in dB over 20 meters at the 2.4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free space path loss in dB over 20 meters at the 2.4 GHz band is -66.421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5. What is the free space path loss in dB over 40 meters at the 2.4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free space path loss in dB over 40 meters at the 2.4 GHz band is -72.441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6. What is the free space path loss in dB over 80 meters at the 2.4 GHz band? [4 points]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The free space path loss in dB over 80 meters at the 2.4 GHz band is -78.462 </a:t>
            </a:r>
            <a:r>
              <a:rPr lang="en-US" sz="1200" dirty="0" err="1"/>
              <a:t>dB.</a:t>
            </a:r>
            <a:endParaRPr lang="en-US" sz="1200" dirty="0"/>
          </a:p>
          <a:p>
            <a:pPr indent="-228600">
              <a:lnSpc>
                <a:spcPct val="90000"/>
              </a:lnSpc>
              <a:buFont typeface="Arial" panose="020B0604020202020204" pitchFamily="34" charset="0"/>
              <a:buChar char="•"/>
            </a:pPr>
            <a:endParaRPr lang="en-US" sz="1200" dirty="0"/>
          </a:p>
          <a:p>
            <a:pPr indent="-228600">
              <a:lnSpc>
                <a:spcPct val="90000"/>
              </a:lnSpc>
              <a:buFont typeface="Arial" panose="020B0604020202020204" pitchFamily="34" charset="0"/>
              <a:buChar char="•"/>
            </a:pPr>
            <a:r>
              <a:rPr lang="en-US" sz="1200" dirty="0"/>
              <a:t>7. When the distance doubles, how does free space path loss in dB change approximately? [</a:t>
            </a:r>
            <a:r>
              <a:rPr lang="en-US" sz="1200" b="1" dirty="0"/>
              <a:t>5 points</a:t>
            </a:r>
            <a:r>
              <a:rPr lang="en-US" sz="1200" dirty="0"/>
              <a:t>] </a:t>
            </a:r>
          </a:p>
          <a:p>
            <a:pPr indent="-228600">
              <a:lnSpc>
                <a:spcPct val="90000"/>
              </a:lnSpc>
              <a:buFont typeface="Arial" panose="020B0604020202020204" pitchFamily="34" charset="0"/>
              <a:buChar char="•"/>
            </a:pPr>
            <a:r>
              <a:rPr lang="en-US" sz="1200" b="1" dirty="0"/>
              <a:t>Answer:</a:t>
            </a:r>
          </a:p>
          <a:p>
            <a:pPr indent="-228600">
              <a:lnSpc>
                <a:spcPct val="90000"/>
              </a:lnSpc>
              <a:buFont typeface="Arial" panose="020B0604020202020204" pitchFamily="34" charset="0"/>
              <a:buChar char="•"/>
            </a:pPr>
            <a:r>
              <a:rPr lang="en-US" sz="1200" dirty="0"/>
              <a:t>When the distance doubles, the free space path loss in dB change approximately by -6.02 </a:t>
            </a:r>
            <a:r>
              <a:rPr lang="en-US" sz="1200" dirty="0" err="1"/>
              <a:t>dB.</a:t>
            </a:r>
            <a:endParaRPr lang="en-US" sz="1200" dirty="0"/>
          </a:p>
          <a:p>
            <a:pPr indent="-228600">
              <a:lnSpc>
                <a:spcPct val="90000"/>
              </a:lnSpc>
              <a:buFont typeface="Arial" panose="020B0604020202020204" pitchFamily="34" charset="0"/>
              <a:buChar char="•"/>
            </a:pPr>
            <a:endParaRPr lang="en-US" sz="1000" dirty="0"/>
          </a:p>
        </p:txBody>
      </p:sp>
    </p:spTree>
    <p:extLst>
      <p:ext uri="{BB962C8B-B14F-4D97-AF65-F5344CB8AC3E}">
        <p14:creationId xmlns:p14="http://schemas.microsoft.com/office/powerpoint/2010/main" val="407125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Free Space Path Loss Cont.</a:t>
            </a:r>
          </a:p>
        </p:txBody>
      </p:sp>
      <mc:AlternateContent xmlns:mc="http://schemas.openxmlformats.org/markup-compatibility/2006" xmlns:a14="http://schemas.microsoft.com/office/drawing/2010/main">
        <mc:Choice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spcBef>
                    <a:spcPts val="0"/>
                  </a:spcBef>
                  <a:buFont typeface="Arial" panose="020B0604020202020204" pitchFamily="34" charset="0"/>
                  <a:buChar char="•"/>
                </a:pPr>
                <a:r>
                  <a:rPr lang="en-US" sz="2200" dirty="0"/>
                  <a:t>8. Use a scientific calculator to calculate Delta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e>
                      <m:sub>
                        <m:r>
                          <a:rPr lang="en-US" sz="2200" i="1">
                            <a:latin typeface="Cambria Math" panose="02040503050406030204" pitchFamily="18" charset="0"/>
                          </a:rPr>
                          <m:t>𝑓𝑆</m:t>
                        </m:r>
                      </m:sub>
                    </m:sSub>
                  </m:oMath>
                </a14:m>
                <a:r>
                  <a:rPr lang="en-US" sz="2200" dirty="0"/>
                  <a:t> for D1 = 20 meters and D2 = 40 meters. [4 points]  </a:t>
                </a:r>
              </a:p>
              <a:p>
                <a:pPr indent="-228600">
                  <a:lnSpc>
                    <a:spcPct val="90000"/>
                  </a:lnSpc>
                  <a:spcBef>
                    <a:spcPts val="0"/>
                  </a:spcBef>
                  <a:buFont typeface="Arial" panose="020B0604020202020204" pitchFamily="34" charset="0"/>
                  <a:buChar char="•"/>
                </a:pPr>
                <a:r>
                  <a:rPr lang="en-US" sz="2200" dirty="0"/>
                  <a:t>Delta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e>
                      <m:sub>
                        <m:r>
                          <a:rPr lang="en-US" sz="2200" i="1">
                            <a:latin typeface="Cambria Math" panose="02040503050406030204" pitchFamily="18" charset="0"/>
                          </a:rPr>
                          <m:t>𝑓𝑆</m:t>
                        </m:r>
                        <m:r>
                          <a:rPr lang="en-US" sz="2200" i="1">
                            <a:latin typeface="Cambria Math" panose="02040503050406030204" pitchFamily="18" charset="0"/>
                          </a:rPr>
                          <m:t> </m:t>
                        </m:r>
                      </m:sub>
                    </m:sSub>
                  </m:oMath>
                </a14:m>
                <a:r>
                  <a:rPr lang="en-US" sz="2200" dirty="0"/>
                  <a:t>=  -6.02 dB</a:t>
                </a:r>
              </a:p>
              <a:p>
                <a:pPr indent="-228600">
                  <a:lnSpc>
                    <a:spcPct val="90000"/>
                  </a:lnSpc>
                  <a:buFont typeface="Arial" panose="020B0604020202020204" pitchFamily="34" charset="0"/>
                  <a:buChar char="•"/>
                </a:pPr>
                <a:r>
                  <a:rPr lang="en-US" sz="2200" dirty="0"/>
                  <a:t> </a:t>
                </a:r>
              </a:p>
              <a:p>
                <a:pPr indent="-228600">
                  <a:lnSpc>
                    <a:spcPct val="90000"/>
                  </a:lnSpc>
                  <a:buFont typeface="Arial" panose="020B0604020202020204" pitchFamily="34" charset="0"/>
                  <a:buChar char="•"/>
                </a:pPr>
                <a:r>
                  <a:rPr lang="en-US" sz="2200" dirty="0"/>
                  <a:t>9. Is your calculation approximately the same as the result from Part 1 Step 2? [4 points] </a:t>
                </a:r>
              </a:p>
              <a:p>
                <a:pPr indent="-228600">
                  <a:lnSpc>
                    <a:spcPct val="90000"/>
                  </a:lnSpc>
                  <a:buFont typeface="Arial" panose="020B0604020202020204" pitchFamily="34" charset="0"/>
                  <a:buChar char="•"/>
                </a:pPr>
                <a:r>
                  <a:rPr lang="en-US" sz="2200" b="1" dirty="0"/>
                  <a:t>Answer:</a:t>
                </a:r>
              </a:p>
              <a:p>
                <a:pPr indent="-228600">
                  <a:lnSpc>
                    <a:spcPct val="90000"/>
                  </a:lnSpc>
                  <a:buFont typeface="Arial" panose="020B0604020202020204" pitchFamily="34" charset="0"/>
                  <a:buChar char="•"/>
                </a:pPr>
                <a:r>
                  <a:rPr lang="en-US" sz="2200" dirty="0"/>
                  <a:t>My calculation using the quotient rule is approximately the same result from Part 1 Step 2. </a:t>
                </a:r>
              </a:p>
            </p:txBody>
          </p:sp>
        </mc:Choice>
        <mc:Fallback xmlns="">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838200" y="1929384"/>
                <a:ext cx="10515600" cy="4251960"/>
              </a:xfrm>
              <a:prstGeom prst="rect">
                <a:avLst/>
              </a:prstGeom>
              <a:blipFill>
                <a:blip r:embed="rId2"/>
                <a:stretch>
                  <a:fillRect l="-754" t="-1865" r="-754"/>
                </a:stretch>
              </a:blipFill>
            </p:spPr>
            <p:txBody>
              <a:bodyPr/>
              <a:lstStyle/>
              <a:p>
                <a:r>
                  <a:rPr lang="en-US">
                    <a:noFill/>
                  </a:rPr>
                  <a:t> </a:t>
                </a:r>
              </a:p>
            </p:txBody>
          </p:sp>
        </mc:Fallback>
      </mc:AlternateContent>
    </p:spTree>
    <p:extLst>
      <p:ext uri="{BB962C8B-B14F-4D97-AF65-F5344CB8AC3E}">
        <p14:creationId xmlns:p14="http://schemas.microsoft.com/office/powerpoint/2010/main" val="137072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14" name="Rectangle 13">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6ED49FC-05DD-1757-8742-8E95BC206BFD}"/>
              </a:ext>
            </a:extLst>
          </p:cNvPr>
          <p:cNvSpPr>
            <a:spLocks noGrp="1"/>
          </p:cNvSpPr>
          <p:nvPr>
            <p:ph type="ctrTitle"/>
          </p:nvPr>
        </p:nvSpPr>
        <p:spPr>
          <a:xfrm>
            <a:off x="983231" y="938953"/>
            <a:ext cx="6630143" cy="4980094"/>
          </a:xfrm>
        </p:spPr>
        <p:txBody>
          <a:bodyPr anchor="ctr">
            <a:normAutofit/>
          </a:bodyPr>
          <a:lstStyle/>
          <a:p>
            <a:pPr algn="r"/>
            <a:r>
              <a:rPr lang="en-US" dirty="0"/>
              <a:t>Introduction</a:t>
            </a:r>
          </a:p>
        </p:txBody>
      </p:sp>
      <p:sp>
        <p:nvSpPr>
          <p:cNvPr id="3" name="Subtitle 2">
            <a:extLst>
              <a:ext uri="{FF2B5EF4-FFF2-40B4-BE49-F238E27FC236}">
                <a16:creationId xmlns:a16="http://schemas.microsoft.com/office/drawing/2014/main" id="{C87C3B2A-CB05-7A97-BE71-6650E29891CD}"/>
              </a:ext>
            </a:extLst>
          </p:cNvPr>
          <p:cNvSpPr>
            <a:spLocks noGrp="1"/>
          </p:cNvSpPr>
          <p:nvPr>
            <p:ph type="subTitle" idx="1"/>
          </p:nvPr>
        </p:nvSpPr>
        <p:spPr>
          <a:xfrm>
            <a:off x="8589682" y="1317171"/>
            <a:ext cx="2872975" cy="4223658"/>
          </a:xfrm>
        </p:spPr>
        <p:txBody>
          <a:bodyPr anchor="ctr">
            <a:normAutofit/>
          </a:bodyPr>
          <a:lstStyle/>
          <a:p>
            <a:pPr marL="342900" indent="-342900">
              <a:lnSpc>
                <a:spcPct val="90000"/>
              </a:lnSpc>
              <a:buFont typeface="Arial" panose="020B0604020202020204" pitchFamily="34" charset="0"/>
              <a:buChar char="•"/>
            </a:pPr>
            <a:r>
              <a:rPr lang="en-US" sz="1400" dirty="0">
                <a:solidFill>
                  <a:schemeClr val="bg2"/>
                </a:solidFill>
              </a:rPr>
              <a:t>The project introduces modulation mechanisms, encoding schemes, characteristics of wireline and wireless transmission media that make digital transmission possible. </a:t>
            </a:r>
          </a:p>
          <a:p>
            <a:pPr marL="342900" indent="-342900">
              <a:lnSpc>
                <a:spcPct val="90000"/>
              </a:lnSpc>
              <a:buFont typeface="Arial" panose="020B0604020202020204" pitchFamily="34" charset="0"/>
              <a:buChar char="•"/>
            </a:pPr>
            <a:r>
              <a:rPr lang="en-US" sz="1400" dirty="0">
                <a:solidFill>
                  <a:schemeClr val="bg2"/>
                </a:solidFill>
              </a:rPr>
              <a:t>The implementation and analysis of simulations involve baseband signals, AM/FM signals, Pulse Code Modulation (PCM), line codes, antenna gain, free space path loss, and fading channels. </a:t>
            </a:r>
          </a:p>
        </p:txBody>
      </p:sp>
    </p:spTree>
    <p:extLst>
      <p:ext uri="{BB962C8B-B14F-4D97-AF65-F5344CB8AC3E}">
        <p14:creationId xmlns:p14="http://schemas.microsoft.com/office/powerpoint/2010/main" val="34989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76447" y="548640"/>
            <a:ext cx="4165661" cy="5431536"/>
          </a:xfrm>
        </p:spPr>
        <p:txBody>
          <a:bodyPr vert="horz" lIns="91440" tIns="45720" rIns="91440" bIns="45720" rtlCol="0" anchor="ctr">
            <a:normAutofit/>
          </a:bodyPr>
          <a:lstStyle/>
          <a:p>
            <a:r>
              <a:rPr lang="en-US" sz="5400" kern="1200">
                <a:solidFill>
                  <a:schemeClr val="tx1"/>
                </a:solidFill>
                <a:latin typeface="+mj-lt"/>
                <a:ea typeface="+mj-ea"/>
                <a:cs typeface="+mj-cs"/>
              </a:rPr>
              <a:t>References</a:t>
            </a:r>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5126418" y="552091"/>
            <a:ext cx="6224335" cy="543153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2200"/>
              <a:t>1. NETW310 Live Session 10/03/2024</a:t>
            </a:r>
          </a:p>
          <a:p>
            <a:pPr indent="-228600">
              <a:lnSpc>
                <a:spcPct val="90000"/>
              </a:lnSpc>
              <a:buFont typeface="Arial" panose="020B0604020202020204" pitchFamily="34" charset="0"/>
              <a:buChar char="•"/>
            </a:pPr>
            <a:r>
              <a:rPr lang="en-US" sz="2200"/>
              <a:t>2. NETW310 CP Guide Module 5</a:t>
            </a:r>
          </a:p>
          <a:p>
            <a:pPr indent="-228600">
              <a:lnSpc>
                <a:spcPct val="90000"/>
              </a:lnSpc>
              <a:buFont typeface="Arial" panose="020B0604020202020204" pitchFamily="34" charset="0"/>
              <a:buChar char="•"/>
            </a:pPr>
            <a:r>
              <a:rPr lang="en-US" sz="2200"/>
              <a:t>3. Convert m to km. (n.d.). </a:t>
            </a:r>
            <a:r>
              <a:rPr lang="en-US" sz="2200">
                <a:hlinkClick r:id="rId2"/>
              </a:rPr>
              <a:t>https://www.unitconverters.net/length/m-to-km.htm</a:t>
            </a:r>
            <a:endParaRPr lang="en-US" sz="2200"/>
          </a:p>
          <a:p>
            <a:pPr indent="-228600">
              <a:lnSpc>
                <a:spcPct val="90000"/>
              </a:lnSpc>
              <a:buFont typeface="Arial" panose="020B0604020202020204" pitchFamily="34" charset="0"/>
              <a:buChar char="•"/>
            </a:pPr>
            <a:r>
              <a:rPr lang="en-US" sz="2200"/>
              <a:t>4. Desmos | Scientific Calculator. (n.d.). </a:t>
            </a:r>
            <a:r>
              <a:rPr lang="en-US" sz="2200">
                <a:hlinkClick r:id="rId3"/>
              </a:rPr>
              <a:t>https://www.desmos.com/scientific</a:t>
            </a:r>
            <a:endParaRPr lang="en-US" sz="2200"/>
          </a:p>
          <a:p>
            <a:pPr indent="-228600">
              <a:lnSpc>
                <a:spcPct val="90000"/>
              </a:lnSpc>
              <a:buFont typeface="Arial" panose="020B0604020202020204" pitchFamily="34" charset="0"/>
              <a:buChar char="•"/>
            </a:pPr>
            <a:endParaRPr lang="en-US" sz="2200"/>
          </a:p>
        </p:txBody>
      </p:sp>
    </p:spTree>
    <p:extLst>
      <p:ext uri="{BB962C8B-B14F-4D97-AF65-F5344CB8AC3E}">
        <p14:creationId xmlns:p14="http://schemas.microsoft.com/office/powerpoint/2010/main" val="13917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342" y="1679027"/>
            <a:ext cx="5452532" cy="3499945"/>
          </a:xfrm>
        </p:spPr>
        <p:txBody>
          <a:bodyPr>
            <a:normAutofit fontScale="90000"/>
          </a:bodyPr>
          <a:lstStyle/>
          <a:p>
            <a:pPr algn="l"/>
            <a:r>
              <a:rPr lang="en-US" sz="2400" dirty="0"/>
              <a:t>NETW310 Course Project</a:t>
            </a:r>
            <a:br>
              <a:rPr lang="en-US" sz="2400" dirty="0"/>
            </a:br>
            <a:br>
              <a:rPr lang="en-US" sz="2400" dirty="0"/>
            </a:br>
            <a:r>
              <a:rPr lang="en-US" sz="2400" dirty="0"/>
              <a:t>Module  6</a:t>
            </a:r>
            <a:br>
              <a:rPr lang="en-US" sz="2400" dirty="0"/>
            </a:br>
            <a:br>
              <a:rPr lang="en-US" sz="2400" dirty="0"/>
            </a:br>
            <a:r>
              <a:rPr lang="en-US" sz="2400" dirty="0">
                <a:cs typeface="Calibri"/>
              </a:rPr>
              <a:t>Bit Error Rate of Fading Channels</a:t>
            </a: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br>
              <a:rPr lang="en-US" sz="2400" dirty="0">
                <a:ea typeface="Calibri" panose="020F0502020204030204" pitchFamily="34" charset="0"/>
                <a:cs typeface="Times New Roman" panose="02020603050405020304" pitchFamily="18" charset="0"/>
              </a:rPr>
            </a:br>
            <a:r>
              <a:rPr lang="en-US" sz="2400" dirty="0">
                <a:ea typeface="Calibri" panose="020F0502020204030204" pitchFamily="34" charset="0"/>
                <a:cs typeface="Times New Roman" panose="02020603050405020304" pitchFamily="18" charset="0"/>
              </a:rPr>
              <a:t>Branden Mata</a:t>
            </a:r>
            <a:endParaRPr lang="en-US" sz="2400" dirty="0"/>
          </a:p>
        </p:txBody>
      </p:sp>
      <p:pic>
        <p:nvPicPr>
          <p:cNvPr id="4" name="Picture 3" descr="Close-up of circuit board">
            <a:extLst>
              <a:ext uri="{FF2B5EF4-FFF2-40B4-BE49-F238E27FC236}">
                <a16:creationId xmlns:a16="http://schemas.microsoft.com/office/drawing/2014/main" id="{C1433BDD-4AFE-195E-73DF-AB72E38F92DF}"/>
              </a:ext>
            </a:extLst>
          </p:cNvPr>
          <p:cNvPicPr>
            <a:picLocks noChangeAspect="1"/>
          </p:cNvPicPr>
          <p:nvPr/>
        </p:nvPicPr>
        <p:blipFill>
          <a:blip r:embed="rId2"/>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30936" y="640080"/>
            <a:ext cx="4818888" cy="1481328"/>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4600" kern="1200">
                <a:solidFill>
                  <a:schemeClr val="tx1"/>
                </a:solidFill>
                <a:latin typeface="+mj-lt"/>
                <a:ea typeface="+mj-ea"/>
                <a:cs typeface="+mj-cs"/>
              </a:rPr>
              <a:t>AWGN Channel and Rician Channel </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200"/>
              <a:t>This screenshot should show the bit rate error performance of both AWGN and Rician fading channels.</a:t>
            </a:r>
          </a:p>
        </p:txBody>
      </p:sp>
      <p:pic>
        <p:nvPicPr>
          <p:cNvPr id="3" name="Picture 2" descr="A screen shot of a graph&#10;&#10;Description automatically generated">
            <a:extLst>
              <a:ext uri="{FF2B5EF4-FFF2-40B4-BE49-F238E27FC236}">
                <a16:creationId xmlns:a16="http://schemas.microsoft.com/office/drawing/2014/main" id="{91A89AB7-B806-0A94-9D9C-74F99147FEDE}"/>
              </a:ext>
            </a:extLst>
          </p:cNvPr>
          <p:cNvPicPr>
            <a:picLocks noChangeAspect="1"/>
          </p:cNvPicPr>
          <p:nvPr/>
        </p:nvPicPr>
        <p:blipFill>
          <a:blip r:embed="rId2"/>
          <a:stretch>
            <a:fillRect/>
          </a:stretch>
        </p:blipFill>
        <p:spPr>
          <a:xfrm>
            <a:off x="5805134" y="1226427"/>
            <a:ext cx="5458968" cy="5450176"/>
          </a:xfrm>
          <a:prstGeom prst="rect">
            <a:avLst/>
          </a:prstGeom>
        </p:spPr>
      </p:pic>
    </p:spTree>
    <p:extLst>
      <p:ext uri="{BB962C8B-B14F-4D97-AF65-F5344CB8AC3E}">
        <p14:creationId xmlns:p14="http://schemas.microsoft.com/office/powerpoint/2010/main" val="24032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377E6E-C0A5-4872-8F20-1D6E94308EFE}"/>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5400" kern="1200">
                <a:solidFill>
                  <a:schemeClr val="tx1"/>
                </a:solidFill>
                <a:latin typeface="+mj-lt"/>
                <a:ea typeface="+mj-ea"/>
                <a:cs typeface="+mj-cs"/>
              </a:rPr>
              <a:t>AWGN Channel and Rician Channel </a:t>
            </a: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838200" y="1929384"/>
            <a:ext cx="10515600" cy="4873752"/>
          </a:xfrm>
        </p:spPr>
        <p:txBody>
          <a:bodyPr vert="horz" lIns="91440" tIns="45720" rIns="91440" bIns="45720" rtlCol="0">
            <a:normAutofit fontScale="92500"/>
          </a:bodyPr>
          <a:lstStyle/>
          <a:p>
            <a:pPr marL="0">
              <a:spcBef>
                <a:spcPts val="0"/>
              </a:spcBef>
            </a:pPr>
            <a:r>
              <a:rPr lang="en-US" sz="1200" dirty="0"/>
              <a:t>Compare and contrast the BER performance of PSK over a noise limited (AWGN) transmission channel to the performance of PSK over a Rician channel at 5- and 10-dB Signal to Noise Ratio (E</a:t>
            </a:r>
            <a:r>
              <a:rPr lang="en-US" sz="1200" baseline="-25000" dirty="0"/>
              <a:t>b</a:t>
            </a:r>
            <a:r>
              <a:rPr lang="en-US" sz="1200" dirty="0"/>
              <a:t>/N</a:t>
            </a:r>
            <a:r>
              <a:rPr lang="en-US" sz="1200" baseline="-25000" dirty="0"/>
              <a:t>0</a:t>
            </a:r>
            <a:r>
              <a:rPr lang="en-US" sz="1200" dirty="0"/>
              <a:t>), respectively.</a:t>
            </a:r>
          </a:p>
          <a:p>
            <a:pPr marL="0">
              <a:spcBef>
                <a:spcPts val="0"/>
              </a:spcBef>
            </a:pPr>
            <a:endParaRPr lang="en-US" sz="1200" dirty="0"/>
          </a:p>
          <a:p>
            <a:pPr marL="0">
              <a:spcBef>
                <a:spcPts val="0"/>
              </a:spcBef>
            </a:pPr>
            <a:r>
              <a:rPr lang="en-US" sz="1200" dirty="0"/>
              <a:t>Is there a significant difference in BER performance of PSK between the AWGN channel and Rician channel?</a:t>
            </a:r>
          </a:p>
          <a:p>
            <a:pPr marL="0"/>
            <a:r>
              <a:rPr lang="en-US" sz="1200" b="1" dirty="0"/>
              <a:t>Answer:</a:t>
            </a:r>
          </a:p>
          <a:p>
            <a:pPr marL="0"/>
            <a:r>
              <a:rPr lang="en-US" sz="1200" dirty="0"/>
              <a:t>BER Performance of PSK of the AWGN channel:</a:t>
            </a:r>
          </a:p>
          <a:p>
            <a:pPr marL="0" indent="0">
              <a:buNone/>
            </a:pPr>
            <a:r>
              <a:rPr lang="en-US" sz="1200" dirty="0"/>
              <a:t>  At a 5dB SNR, the BER of FSK is approximately 4 bits in error for every 100 bits transmitted (BER = 4*10‐2).  The BER of DPSK at a 5dB SNR is approximately 2 bits in error for every 100 bits transmitted (2*10‐2).  The BER of PSK at a 5dB SNR is approximately 5 bits in error for every 1000 bits (5*10‐3) transmitted.  Therefore, at a 5dB SNR, DPSK performs marginally better than FSK, and PSK performs marginally better than DPSK. However, at SNR’s of 10dB or more, the BER falls‐off dramatically and the differences in performance of each modulation type becomes more dramatic. For example, at a 10 dB SNR the BER is approximately 3*10‐6 for PSK (on average, 3 bits are in error for every million bits transmitted), versus 2*10‐5 (on average, 2 bits are in error for every hundred thousand bits transmitted) for DPSK, and approximately 8*10‐4 (on average, 8 bits in error for every 10 thousand bits transmitted) for FSK. </a:t>
            </a:r>
          </a:p>
          <a:p>
            <a:pPr marL="0"/>
            <a:endParaRPr lang="en-US" sz="1200" dirty="0"/>
          </a:p>
          <a:p>
            <a:pPr marL="0"/>
            <a:r>
              <a:rPr lang="en-US" sz="1200" dirty="0"/>
              <a:t>BER Performance of the Rayleigh channel:</a:t>
            </a:r>
          </a:p>
          <a:p>
            <a:pPr marL="0" indent="0">
              <a:buNone/>
            </a:pPr>
            <a:r>
              <a:rPr lang="en-US" sz="1200" dirty="0"/>
              <a:t>  At a SNR of 10dB, the BER rate of the AWGN channel is approximately 3*10‐6 (three bits in error for every one‐million bits transmitted) versus approximately 2*10‐2 (two bits in error for every hundred bits transmitted) over the Rayleigh channel. Therefore, at a SNR of 10dB, with PSK modulation,  the AWGN channel outperforms the Rayleigh channel by a factor of approximately 7000! </a:t>
            </a:r>
          </a:p>
          <a:p>
            <a:pPr marL="0"/>
            <a:endParaRPr lang="en-US" sz="1200" dirty="0"/>
          </a:p>
          <a:p>
            <a:pPr marL="0"/>
            <a:r>
              <a:rPr lang="en-US" sz="1200" dirty="0"/>
              <a:t>BER Performance of the Rician channel:</a:t>
            </a:r>
          </a:p>
          <a:p>
            <a:pPr marL="0" indent="0">
              <a:buNone/>
            </a:pPr>
            <a:r>
              <a:rPr lang="en-US" sz="1200" dirty="0"/>
              <a:t>  If the transmission medium is wireless (e.g., a radio link like cellular communications), the performance of the transmission channel is dominated by Rician or Rayleigh fading. As we can observe on the plot, Rician channel dominated in BER performance of PSK over the AWGN channels.</a:t>
            </a:r>
          </a:p>
        </p:txBody>
      </p:sp>
    </p:spTree>
    <p:extLst>
      <p:ext uri="{BB962C8B-B14F-4D97-AF65-F5344CB8AC3E}">
        <p14:creationId xmlns:p14="http://schemas.microsoft.com/office/powerpoint/2010/main" val="4479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3855" y="1447800"/>
            <a:ext cx="3108626" cy="457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457200">
              <a:spcAft>
                <a:spcPts val="600"/>
              </a:spcAft>
            </a:pPr>
            <a:r>
              <a:rPr lang="en-US" sz="3200">
                <a:solidFill>
                  <a:srgbClr val="F2F2F2"/>
                </a:solidFill>
              </a:rPr>
              <a:t>References</a:t>
            </a:r>
          </a:p>
        </p:txBody>
      </p:sp>
      <p:sp>
        <p:nvSpPr>
          <p:cNvPr id="15" name="Freeform: Shape 1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9" name="Rectangle 1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9" name="Text Placeholder 6">
            <a:extLst>
              <a:ext uri="{FF2B5EF4-FFF2-40B4-BE49-F238E27FC236}">
                <a16:creationId xmlns:a16="http://schemas.microsoft.com/office/drawing/2014/main" id="{2A9999E2-8F95-47CF-5AF6-43857ED20ABC}"/>
              </a:ext>
            </a:extLst>
          </p:cNvPr>
          <p:cNvGraphicFramePr/>
          <p:nvPr>
            <p:extLst>
              <p:ext uri="{D42A27DB-BD31-4B8C-83A1-F6EECF244321}">
                <p14:modId xmlns:p14="http://schemas.microsoft.com/office/powerpoint/2010/main" val="110942795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588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E9B0-62D9-6223-682A-E04B1A3E4CD2}"/>
              </a:ext>
            </a:extLst>
          </p:cNvPr>
          <p:cNvSpPr>
            <a:spLocks noGrp="1"/>
          </p:cNvSpPr>
          <p:nvPr>
            <p:ph type="ctrTitle"/>
          </p:nvPr>
        </p:nvSpPr>
        <p:spPr>
          <a:xfrm>
            <a:off x="1154955" y="1143000"/>
            <a:ext cx="8825658" cy="2623457"/>
          </a:xfrm>
        </p:spPr>
        <p:txBody>
          <a:bodyPr/>
          <a:lstStyle/>
          <a:p>
            <a:r>
              <a:rPr lang="en-US" dirty="0"/>
              <a:t>Challenges</a:t>
            </a:r>
          </a:p>
        </p:txBody>
      </p:sp>
      <p:sp>
        <p:nvSpPr>
          <p:cNvPr id="3" name="Subtitle 2">
            <a:extLst>
              <a:ext uri="{FF2B5EF4-FFF2-40B4-BE49-F238E27FC236}">
                <a16:creationId xmlns:a16="http://schemas.microsoft.com/office/drawing/2014/main" id="{4A820BAD-2145-3B85-C9EC-EAD870CD8EF8}"/>
              </a:ext>
            </a:extLst>
          </p:cNvPr>
          <p:cNvSpPr>
            <a:spLocks noGrp="1"/>
          </p:cNvSpPr>
          <p:nvPr>
            <p:ph type="subTitle" idx="1"/>
          </p:nvPr>
        </p:nvSpPr>
        <p:spPr>
          <a:xfrm>
            <a:off x="1154955" y="4320180"/>
            <a:ext cx="8825658" cy="1775820"/>
          </a:xfrm>
        </p:spPr>
        <p:txBody>
          <a:bodyPr>
            <a:normAutofit fontScale="85000" lnSpcReduction="10000"/>
          </a:bodyPr>
          <a:lstStyle/>
          <a:p>
            <a:pPr marL="342900" indent="-342900">
              <a:buFont typeface="Arial" panose="020B0604020202020204" pitchFamily="34" charset="0"/>
              <a:buChar char="•"/>
            </a:pPr>
            <a:r>
              <a:rPr lang="en-US" dirty="0"/>
              <a:t>Developing equations for the carrier and modulating signals and plot the equation for the composite modulated signal VAM .</a:t>
            </a:r>
          </a:p>
          <a:p>
            <a:pPr marL="342900" indent="-342900">
              <a:buFont typeface="Arial" panose="020B0604020202020204" pitchFamily="34" charset="0"/>
              <a:buChar char="•"/>
            </a:pPr>
            <a:r>
              <a:rPr lang="en-US" dirty="0"/>
              <a:t>Compare and contrast the BER performance of PSK over a noise limited (AWGN) transmission channel to the performance of PSK over a Rician channel at 5- and 10-dB Signal to Noise Ratio (Eb/N0).</a:t>
            </a:r>
          </a:p>
          <a:p>
            <a:endParaRPr lang="en-US" dirty="0"/>
          </a:p>
        </p:txBody>
      </p:sp>
    </p:spTree>
    <p:extLst>
      <p:ext uri="{BB962C8B-B14F-4D97-AF65-F5344CB8AC3E}">
        <p14:creationId xmlns:p14="http://schemas.microsoft.com/office/powerpoint/2010/main" val="38355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6F1C-8C1E-E5DE-73C6-913B703F4E8F}"/>
              </a:ext>
            </a:extLst>
          </p:cNvPr>
          <p:cNvSpPr>
            <a:spLocks noGrp="1"/>
          </p:cNvSpPr>
          <p:nvPr>
            <p:ph type="ctrTitle"/>
          </p:nvPr>
        </p:nvSpPr>
        <p:spPr>
          <a:xfrm>
            <a:off x="206688" y="262467"/>
            <a:ext cx="8825658" cy="2277533"/>
          </a:xfrm>
        </p:spPr>
        <p:txBody>
          <a:bodyPr/>
          <a:lstStyle/>
          <a:p>
            <a:r>
              <a:rPr lang="en-US" dirty="0"/>
              <a:t>Career Skills Obtained</a:t>
            </a:r>
          </a:p>
        </p:txBody>
      </p:sp>
      <p:sp>
        <p:nvSpPr>
          <p:cNvPr id="3" name="Subtitle 2">
            <a:extLst>
              <a:ext uri="{FF2B5EF4-FFF2-40B4-BE49-F238E27FC236}">
                <a16:creationId xmlns:a16="http://schemas.microsoft.com/office/drawing/2014/main" id="{7E55460B-5948-FE00-9B35-577B36F7F503}"/>
              </a:ext>
            </a:extLst>
          </p:cNvPr>
          <p:cNvSpPr>
            <a:spLocks noGrp="1"/>
          </p:cNvSpPr>
          <p:nvPr>
            <p:ph type="subTitle" idx="1"/>
          </p:nvPr>
        </p:nvSpPr>
        <p:spPr>
          <a:xfrm>
            <a:off x="206688" y="3429000"/>
            <a:ext cx="9773925" cy="1515533"/>
          </a:xfrm>
        </p:spPr>
        <p:txBody>
          <a:bodyPr/>
          <a:lstStyle/>
          <a:p>
            <a:pPr marL="342900" indent="-342900">
              <a:buFont typeface="Arial" panose="020B0604020202020204" pitchFamily="34" charset="0"/>
              <a:buChar char="•"/>
            </a:pPr>
            <a:r>
              <a:rPr lang="en-US" dirty="0"/>
              <a:t>Set up, Run and test simulations on a cloud platform utilizing principles of technology.</a:t>
            </a:r>
          </a:p>
          <a:p>
            <a:pPr marL="342900" indent="-342900">
              <a:buFont typeface="Arial" panose="020B0604020202020204" pitchFamily="34" charset="0"/>
              <a:buChar char="•"/>
            </a:pPr>
            <a:r>
              <a:rPr lang="en-US" dirty="0"/>
              <a:t>Analyze and Identify unknown problems utilizing mathematical and scientific methods, software, and/or equipment.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724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F862-490F-8D29-3644-F7AE8E5ED2E2}"/>
              </a:ext>
            </a:extLst>
          </p:cNvPr>
          <p:cNvSpPr>
            <a:spLocks noGrp="1"/>
          </p:cNvSpPr>
          <p:nvPr>
            <p:ph type="ctrTitle"/>
          </p:nvPr>
        </p:nvSpPr>
        <p:spPr>
          <a:xfrm>
            <a:off x="1154955" y="1447801"/>
            <a:ext cx="8825658" cy="1752599"/>
          </a:xfrm>
        </p:spPr>
        <p:txBody>
          <a:bodyPr/>
          <a:lstStyle/>
          <a:p>
            <a:r>
              <a:rPr lang="en-US" dirty="0"/>
              <a:t>Conclusion</a:t>
            </a:r>
          </a:p>
        </p:txBody>
      </p:sp>
      <p:sp>
        <p:nvSpPr>
          <p:cNvPr id="3" name="Subtitle 2">
            <a:extLst>
              <a:ext uri="{FF2B5EF4-FFF2-40B4-BE49-F238E27FC236}">
                <a16:creationId xmlns:a16="http://schemas.microsoft.com/office/drawing/2014/main" id="{85F995A9-3C0D-4AA2-5A67-B804B4153C06}"/>
              </a:ext>
            </a:extLst>
          </p:cNvPr>
          <p:cNvSpPr>
            <a:spLocks noGrp="1"/>
          </p:cNvSpPr>
          <p:nvPr>
            <p:ph type="subTitle" idx="1"/>
          </p:nvPr>
        </p:nvSpPr>
        <p:spPr>
          <a:xfrm>
            <a:off x="1154955" y="3657600"/>
            <a:ext cx="8825658" cy="1752599"/>
          </a:xfrm>
        </p:spPr>
        <p:txBody>
          <a:bodyPr>
            <a:normAutofit/>
          </a:bodyPr>
          <a:lstStyle/>
          <a:p>
            <a:r>
              <a:rPr lang="en-US" sz="2400" dirty="0"/>
              <a:t>The project introduces modulation mechanisms, encoding schemes, characteristics of wireline and wireless transmission media that make digital transmission possible. </a:t>
            </a:r>
          </a:p>
          <a:p>
            <a:endParaRPr lang="en-US" dirty="0"/>
          </a:p>
        </p:txBody>
      </p:sp>
    </p:spTree>
    <p:extLst>
      <p:ext uri="{BB962C8B-B14F-4D97-AF65-F5344CB8AC3E}">
        <p14:creationId xmlns:p14="http://schemas.microsoft.com/office/powerpoint/2010/main" val="10628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sz="1800">
                <a:solidFill>
                  <a:srgbClr val="EBEBEB"/>
                </a:solidFill>
              </a:rPr>
              <a:t>NETW311 Course Project</a:t>
            </a:r>
            <a:br>
              <a:rPr lang="en-US" sz="1800">
                <a:solidFill>
                  <a:srgbClr val="EBEBEB"/>
                </a:solidFill>
              </a:rPr>
            </a:br>
            <a:br>
              <a:rPr lang="en-US" sz="1800">
                <a:solidFill>
                  <a:srgbClr val="EBEBEB"/>
                </a:solidFill>
              </a:rPr>
            </a:br>
            <a:r>
              <a:rPr lang="en-US" sz="1800">
                <a:solidFill>
                  <a:srgbClr val="EBEBEB"/>
                </a:solidFill>
              </a:rPr>
              <a:t>Module 2</a:t>
            </a:r>
            <a:br>
              <a:rPr lang="en-US" sz="1800">
                <a:solidFill>
                  <a:srgbClr val="EBEBEB"/>
                </a:solidFill>
              </a:rPr>
            </a:br>
            <a:br>
              <a:rPr lang="en-US" sz="1800">
                <a:solidFill>
                  <a:srgbClr val="EBEBEB"/>
                </a:solidFill>
              </a:rPr>
            </a:br>
            <a:r>
              <a:rPr lang="en-US" sz="1800">
                <a:solidFill>
                  <a:srgbClr val="EBEBEB"/>
                </a:solidFill>
              </a:rPr>
              <a:t>Baseband Signals and AM/FM Signals</a:t>
            </a:r>
            <a:br>
              <a:rPr lang="en-US" sz="1800">
                <a:solidFill>
                  <a:srgbClr val="EBEBEB"/>
                </a:solidFill>
              </a:rPr>
            </a:br>
            <a:br>
              <a:rPr lang="en-US" sz="1800">
                <a:solidFill>
                  <a:srgbClr val="EBEBEB"/>
                </a:solidFill>
              </a:rPr>
            </a:br>
            <a:br>
              <a:rPr lang="en-US" sz="1800">
                <a:solidFill>
                  <a:srgbClr val="EBEBEB"/>
                </a:solidFill>
              </a:rPr>
            </a:br>
            <a:r>
              <a:rPr lang="en-US" sz="1800">
                <a:solidFill>
                  <a:srgbClr val="EBEBEB"/>
                </a:solidFill>
              </a:rPr>
              <a:t>						</a:t>
            </a:r>
            <a:br>
              <a:rPr lang="en-US" sz="1800">
                <a:solidFill>
                  <a:srgbClr val="EBEBEB"/>
                </a:solidFill>
              </a:rPr>
            </a:br>
            <a:r>
              <a:rPr lang="en-US" sz="1800">
                <a:solidFill>
                  <a:srgbClr val="EBEBEB"/>
                </a:solidFill>
              </a:rPr>
              <a:t>					</a:t>
            </a:r>
            <a:br>
              <a:rPr lang="en-US" sz="1800">
                <a:solidFill>
                  <a:srgbClr val="EBEBEB"/>
                </a:solidFill>
              </a:rPr>
            </a:br>
            <a:r>
              <a:rPr lang="en-US" sz="1800">
                <a:solidFill>
                  <a:srgbClr val="EBEBEB"/>
                </a:solidFill>
              </a:rPr>
              <a:t>Branden Mata</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Cell towers">
            <a:extLst>
              <a:ext uri="{FF2B5EF4-FFF2-40B4-BE49-F238E27FC236}">
                <a16:creationId xmlns:a16="http://schemas.microsoft.com/office/drawing/2014/main" id="{D896D099-DD55-9B1E-8E75-1B636338F719}"/>
              </a:ext>
            </a:extLst>
          </p:cNvPr>
          <p:cNvPicPr>
            <a:picLocks noChangeAspect="1"/>
          </p:cNvPicPr>
          <p:nvPr/>
        </p:nvPicPr>
        <p:blipFill>
          <a:blip r:embed="rId3"/>
          <a:srcRect l="56377" r="-1" b="-1"/>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486835" y="936171"/>
            <a:ext cx="6007608" cy="192938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200" dirty="0"/>
              <a:t>The screenshot should show the spectrum analyzer displaying the signal’s harmonic spectrum and its panel settings. Record the signal voltage at each of the frequencies in the table.</a:t>
            </a:r>
          </a:p>
        </p:txBody>
      </p:sp>
      <p:pic>
        <p:nvPicPr>
          <p:cNvPr id="3" name="Picture 2">
            <a:extLst>
              <a:ext uri="{FF2B5EF4-FFF2-40B4-BE49-F238E27FC236}">
                <a16:creationId xmlns:a16="http://schemas.microsoft.com/office/drawing/2014/main" id="{4D5DB5D5-C30C-26F6-C474-6B7A35D5EC2F}"/>
              </a:ext>
            </a:extLst>
          </p:cNvPr>
          <p:cNvPicPr>
            <a:picLocks noChangeAspect="1"/>
          </p:cNvPicPr>
          <p:nvPr/>
        </p:nvPicPr>
        <p:blipFill>
          <a:blip r:embed="rId2"/>
          <a:stretch>
            <a:fillRect/>
          </a:stretch>
        </p:blipFill>
        <p:spPr>
          <a:xfrm>
            <a:off x="1098151" y="2569464"/>
            <a:ext cx="4204498" cy="3678936"/>
          </a:xfrm>
          <a:prstGeom prst="rect">
            <a:avLst/>
          </a:prstGeom>
        </p:spPr>
      </p:pic>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42900"/>
            <a:ext cx="2819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Aft>
                <a:spcPts val="600"/>
              </a:spcAft>
            </a:pPr>
            <a:r>
              <a:rPr lang="en-US" sz="2800" dirty="0">
                <a:solidFill>
                  <a:schemeClr val="accent6">
                    <a:lumMod val="20000"/>
                    <a:lumOff val="80000"/>
                  </a:schemeClr>
                </a:solidFill>
              </a:rPr>
              <a:t>Baseband Signals</a:t>
            </a:r>
          </a:p>
        </p:txBody>
      </p:sp>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extLst>
              <p:ext uri="{D42A27DB-BD31-4B8C-83A1-F6EECF244321}">
                <p14:modId xmlns:p14="http://schemas.microsoft.com/office/powerpoint/2010/main" val="649262241"/>
              </p:ext>
            </p:extLst>
          </p:nvPr>
        </p:nvGraphicFramePr>
        <p:xfrm>
          <a:off x="6254496" y="3038950"/>
          <a:ext cx="5468112" cy="3062958"/>
        </p:xfrm>
        <a:graphic>
          <a:graphicData uri="http://schemas.openxmlformats.org/drawingml/2006/table">
            <a:tbl>
              <a:tblPr firstRow="1" firstCol="1" bandRow="1">
                <a:tableStyleId>{5C22544A-7EE6-4342-B048-85BDC9FD1C3A}</a:tableStyleId>
              </a:tblPr>
              <a:tblGrid>
                <a:gridCol w="3229548">
                  <a:extLst>
                    <a:ext uri="{9D8B030D-6E8A-4147-A177-3AD203B41FA5}">
                      <a16:colId xmlns:a16="http://schemas.microsoft.com/office/drawing/2014/main" val="2283298078"/>
                    </a:ext>
                  </a:extLst>
                </a:gridCol>
                <a:gridCol w="2238564">
                  <a:extLst>
                    <a:ext uri="{9D8B030D-6E8A-4147-A177-3AD203B41FA5}">
                      <a16:colId xmlns:a16="http://schemas.microsoft.com/office/drawing/2014/main" val="2674843448"/>
                    </a:ext>
                  </a:extLst>
                </a:gridCol>
              </a:tblGrid>
              <a:tr h="456661">
                <a:tc>
                  <a:txBody>
                    <a:bodyPr/>
                    <a:lstStyle/>
                    <a:p>
                      <a:pPr marL="0" marR="0" algn="ctr">
                        <a:lnSpc>
                          <a:spcPct val="115000"/>
                        </a:lnSpc>
                        <a:spcBef>
                          <a:spcPts val="300"/>
                        </a:spcBef>
                        <a:spcAft>
                          <a:spcPts val="300"/>
                        </a:spcAft>
                      </a:pPr>
                      <a:r>
                        <a:rPr lang="en-US" sz="2300">
                          <a:effectLst/>
                        </a:rPr>
                        <a:t>Harmonic Frequency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gn="ctr">
                        <a:lnSpc>
                          <a:spcPct val="115000"/>
                        </a:lnSpc>
                        <a:spcBef>
                          <a:spcPts val="300"/>
                        </a:spcBef>
                        <a:spcAft>
                          <a:spcPts val="300"/>
                        </a:spcAft>
                      </a:pPr>
                      <a:r>
                        <a:rPr lang="en-US" sz="2300">
                          <a:effectLst/>
                        </a:rPr>
                        <a:t>Signal (Volts)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2746106624"/>
                  </a:ext>
                </a:extLst>
              </a:tr>
              <a:tr h="456661">
                <a:tc>
                  <a:txBody>
                    <a:bodyPr/>
                    <a:lstStyle/>
                    <a:p>
                      <a:pPr marL="0" marR="0" algn="ctr">
                        <a:lnSpc>
                          <a:spcPct val="115000"/>
                        </a:lnSpc>
                        <a:spcBef>
                          <a:spcPts val="300"/>
                        </a:spcBef>
                        <a:spcAft>
                          <a:spcPts val="300"/>
                        </a:spcAft>
                      </a:pPr>
                      <a:r>
                        <a:rPr lang="en-US" sz="2300">
                          <a:effectLst/>
                        </a:rPr>
                        <a:t>20 kHz</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nSpc>
                          <a:spcPct val="115000"/>
                        </a:lnSpc>
                        <a:spcBef>
                          <a:spcPts val="300"/>
                        </a:spcBef>
                        <a:spcAft>
                          <a:spcPts val="300"/>
                        </a:spcAft>
                      </a:pPr>
                      <a:r>
                        <a:rPr lang="en-US" sz="2300">
                          <a:effectLst/>
                        </a:rPr>
                        <a:t> 2.427 V</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1371861742"/>
                  </a:ext>
                </a:extLst>
              </a:tr>
              <a:tr h="456661">
                <a:tc>
                  <a:txBody>
                    <a:bodyPr/>
                    <a:lstStyle/>
                    <a:p>
                      <a:pPr marL="0" marR="0" algn="ctr">
                        <a:lnSpc>
                          <a:spcPct val="115000"/>
                        </a:lnSpc>
                        <a:spcBef>
                          <a:spcPts val="300"/>
                        </a:spcBef>
                        <a:spcAft>
                          <a:spcPts val="300"/>
                        </a:spcAft>
                      </a:pPr>
                      <a:r>
                        <a:rPr lang="en-US" sz="2300">
                          <a:effectLst/>
                        </a:rPr>
                        <a:t>40 kHz</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nSpc>
                          <a:spcPct val="115000"/>
                        </a:lnSpc>
                        <a:spcBef>
                          <a:spcPts val="300"/>
                        </a:spcBef>
                        <a:spcAft>
                          <a:spcPts val="300"/>
                        </a:spcAft>
                      </a:pPr>
                      <a:r>
                        <a:rPr lang="en-US" sz="2300">
                          <a:effectLst/>
                        </a:rPr>
                        <a:t> 2.03 uV</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1912863469"/>
                  </a:ext>
                </a:extLst>
              </a:tr>
              <a:tr h="456661">
                <a:tc>
                  <a:txBody>
                    <a:bodyPr/>
                    <a:lstStyle/>
                    <a:p>
                      <a:pPr marL="0" marR="0" algn="ctr">
                        <a:lnSpc>
                          <a:spcPct val="115000"/>
                        </a:lnSpc>
                        <a:spcBef>
                          <a:spcPts val="300"/>
                        </a:spcBef>
                        <a:spcAft>
                          <a:spcPts val="300"/>
                        </a:spcAft>
                      </a:pPr>
                      <a:r>
                        <a:rPr lang="en-US" sz="2300">
                          <a:effectLst/>
                        </a:rPr>
                        <a:t>60 kHz</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nSpc>
                          <a:spcPct val="115000"/>
                        </a:lnSpc>
                        <a:spcBef>
                          <a:spcPts val="300"/>
                        </a:spcBef>
                        <a:spcAft>
                          <a:spcPts val="300"/>
                        </a:spcAft>
                      </a:pPr>
                      <a:r>
                        <a:rPr lang="en-US" sz="2300">
                          <a:effectLst/>
                        </a:rPr>
                        <a:t> 866.7 mV</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1669425562"/>
                  </a:ext>
                </a:extLst>
              </a:tr>
              <a:tr h="456661">
                <a:tc>
                  <a:txBody>
                    <a:bodyPr/>
                    <a:lstStyle/>
                    <a:p>
                      <a:pPr marL="0" marR="0" algn="ctr">
                        <a:lnSpc>
                          <a:spcPct val="115000"/>
                        </a:lnSpc>
                        <a:spcBef>
                          <a:spcPts val="300"/>
                        </a:spcBef>
                        <a:spcAft>
                          <a:spcPts val="300"/>
                        </a:spcAft>
                      </a:pPr>
                      <a:r>
                        <a:rPr lang="en-US" sz="2300">
                          <a:effectLst/>
                        </a:rPr>
                        <a:t>80 kHz</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nSpc>
                          <a:spcPct val="115000"/>
                        </a:lnSpc>
                        <a:spcBef>
                          <a:spcPts val="300"/>
                        </a:spcBef>
                        <a:spcAft>
                          <a:spcPts val="300"/>
                        </a:spcAft>
                      </a:pPr>
                      <a:r>
                        <a:rPr lang="en-US" sz="2300">
                          <a:effectLst/>
                        </a:rPr>
                        <a:t> 1.656 uV</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2709174102"/>
                  </a:ext>
                </a:extLst>
              </a:tr>
              <a:tr h="456661">
                <a:tc>
                  <a:txBody>
                    <a:bodyPr/>
                    <a:lstStyle/>
                    <a:p>
                      <a:pPr marL="0" marR="0" algn="ctr">
                        <a:lnSpc>
                          <a:spcPct val="115000"/>
                        </a:lnSpc>
                        <a:spcBef>
                          <a:spcPts val="300"/>
                        </a:spcBef>
                        <a:spcAft>
                          <a:spcPts val="300"/>
                        </a:spcAft>
                      </a:pPr>
                      <a:r>
                        <a:rPr lang="en-US" sz="2300">
                          <a:effectLst/>
                        </a:rPr>
                        <a:t>100 kHz</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tc>
                  <a:txBody>
                    <a:bodyPr/>
                    <a:lstStyle/>
                    <a:p>
                      <a:pPr marL="0" marR="0">
                        <a:lnSpc>
                          <a:spcPct val="115000"/>
                        </a:lnSpc>
                        <a:spcBef>
                          <a:spcPts val="300"/>
                        </a:spcBef>
                        <a:spcAft>
                          <a:spcPts val="300"/>
                        </a:spcAft>
                      </a:pPr>
                      <a:r>
                        <a:rPr lang="en-US" sz="2300">
                          <a:effectLst/>
                        </a:rPr>
                        <a:t> 575.737 mV</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34202" marR="134202" marT="0" marB="0" anchor="ctr"/>
                </a:tc>
                <a:extLst>
                  <a:ext uri="{0D108BD9-81ED-4DB2-BD59-A6C34878D82A}">
                    <a16:rowId xmlns:a16="http://schemas.microsoft.com/office/drawing/2014/main" val="2325812658"/>
                  </a:ext>
                </a:extLst>
              </a:tr>
            </a:tbl>
          </a:graphicData>
        </a:graphic>
      </p:graphicFrame>
    </p:spTree>
    <p:extLst>
      <p:ext uri="{BB962C8B-B14F-4D97-AF65-F5344CB8AC3E}">
        <p14:creationId xmlns:p14="http://schemas.microsoft.com/office/powerpoint/2010/main" val="37836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12648" y="365125"/>
            <a:ext cx="5295015" cy="206380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5400"/>
              <a:t>AM Signals</a:t>
            </a:r>
          </a:p>
        </p:txBody>
      </p:sp>
      <p:pic>
        <p:nvPicPr>
          <p:cNvPr id="11" name="Picture 10">
            <a:extLst>
              <a:ext uri="{FF2B5EF4-FFF2-40B4-BE49-F238E27FC236}">
                <a16:creationId xmlns:a16="http://schemas.microsoft.com/office/drawing/2014/main" id="{035CF298-DB07-EC52-7E3F-15D813D93A29}"/>
              </a:ext>
            </a:extLst>
          </p:cNvPr>
          <p:cNvPicPr>
            <a:picLocks noChangeAspect="1"/>
          </p:cNvPicPr>
          <p:nvPr/>
        </p:nvPicPr>
        <p:blipFill>
          <a:blip r:embed="rId2"/>
          <a:stretch>
            <a:fillRect/>
          </a:stretch>
        </p:blipFill>
        <p:spPr>
          <a:xfrm>
            <a:off x="5589259" y="676795"/>
            <a:ext cx="3183488" cy="2944727"/>
          </a:xfrm>
          <a:prstGeom prst="rect">
            <a:avLst/>
          </a:prstGeom>
        </p:spPr>
      </p:pic>
      <p:pic>
        <p:nvPicPr>
          <p:cNvPr id="3" name="Picture 2">
            <a:extLst>
              <a:ext uri="{FF2B5EF4-FFF2-40B4-BE49-F238E27FC236}">
                <a16:creationId xmlns:a16="http://schemas.microsoft.com/office/drawing/2014/main" id="{E0026485-B01A-D836-0AFF-0CC1D4DC4788}"/>
              </a:ext>
            </a:extLst>
          </p:cNvPr>
          <p:cNvPicPr>
            <a:picLocks noChangeAspect="1"/>
          </p:cNvPicPr>
          <p:nvPr/>
        </p:nvPicPr>
        <p:blipFill>
          <a:blip r:embed="rId3"/>
          <a:stretch>
            <a:fillRect/>
          </a:stretch>
        </p:blipFill>
        <p:spPr>
          <a:xfrm>
            <a:off x="8930859" y="1397029"/>
            <a:ext cx="3210205" cy="1524847"/>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12649" y="3129350"/>
            <a:ext cx="4976610" cy="30476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spcBef>
                <a:spcPts val="0"/>
              </a:spcBef>
              <a:spcAft>
                <a:spcPts val="600"/>
              </a:spcAft>
            </a:pPr>
            <a:r>
              <a:rPr lang="en-US" sz="2200" dirty="0"/>
              <a:t>The screenshot of the Oscilloscope should include the signal and the panel settings of the oscilloscope. The screenshot of the Spectrum Analyzer should include the signal and the panel setting of the analyzer.</a:t>
            </a:r>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extLst>
              <p:ext uri="{D42A27DB-BD31-4B8C-83A1-F6EECF244321}">
                <p14:modId xmlns:p14="http://schemas.microsoft.com/office/powerpoint/2010/main" val="3359569508"/>
              </p:ext>
            </p:extLst>
          </p:nvPr>
        </p:nvGraphicFramePr>
        <p:xfrm>
          <a:off x="5907663" y="4298316"/>
          <a:ext cx="6046394" cy="2408302"/>
        </p:xfrm>
        <a:graphic>
          <a:graphicData uri="http://schemas.openxmlformats.org/drawingml/2006/table">
            <a:tbl>
              <a:tblPr firstRow="1" firstCol="1" bandRow="1">
                <a:tableStyleId>{5C22544A-7EE6-4342-B048-85BDC9FD1C3A}</a:tableStyleId>
              </a:tblPr>
              <a:tblGrid>
                <a:gridCol w="3414557">
                  <a:extLst>
                    <a:ext uri="{9D8B030D-6E8A-4147-A177-3AD203B41FA5}">
                      <a16:colId xmlns:a16="http://schemas.microsoft.com/office/drawing/2014/main" val="3773361267"/>
                    </a:ext>
                  </a:extLst>
                </a:gridCol>
                <a:gridCol w="2631837">
                  <a:extLst>
                    <a:ext uri="{9D8B030D-6E8A-4147-A177-3AD203B41FA5}">
                      <a16:colId xmlns:a16="http://schemas.microsoft.com/office/drawing/2014/main" val="3948875591"/>
                    </a:ext>
                  </a:extLst>
                </a:gridCol>
              </a:tblGrid>
              <a:tr h="891567">
                <a:tc>
                  <a:txBody>
                    <a:bodyPr/>
                    <a:lstStyle/>
                    <a:p>
                      <a:pPr marL="0" marR="0" algn="ctr">
                        <a:lnSpc>
                          <a:spcPct val="115000"/>
                        </a:lnSpc>
                        <a:spcBef>
                          <a:spcPts val="0"/>
                        </a:spcBef>
                        <a:spcAft>
                          <a:spcPts val="0"/>
                        </a:spcAft>
                      </a:pPr>
                      <a:r>
                        <a:rPr lang="en-US" sz="2900" dirty="0">
                          <a:effectLst/>
                        </a:rPr>
                        <a:t>AM Modulation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tc>
                  <a:txBody>
                    <a:bodyPr/>
                    <a:lstStyle/>
                    <a:p>
                      <a:pPr marL="0" marR="0" algn="ctr">
                        <a:lnSpc>
                          <a:spcPct val="115000"/>
                        </a:lnSpc>
                        <a:spcBef>
                          <a:spcPts val="0"/>
                        </a:spcBef>
                        <a:spcAft>
                          <a:spcPts val="0"/>
                        </a:spcAft>
                      </a:pPr>
                      <a:r>
                        <a:rPr lang="en-US" sz="2900">
                          <a:effectLst/>
                        </a:rPr>
                        <a:t>Frequency (kHz)</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extLst>
                  <a:ext uri="{0D108BD9-81ED-4DB2-BD59-A6C34878D82A}">
                    <a16:rowId xmlns:a16="http://schemas.microsoft.com/office/drawing/2014/main" val="504259114"/>
                  </a:ext>
                </a:extLst>
              </a:tr>
              <a:tr h="434007">
                <a:tc>
                  <a:txBody>
                    <a:bodyPr/>
                    <a:lstStyle/>
                    <a:p>
                      <a:pPr marL="0" marR="0">
                        <a:lnSpc>
                          <a:spcPct val="115000"/>
                        </a:lnSpc>
                        <a:spcBef>
                          <a:spcPts val="0"/>
                        </a:spcBef>
                        <a:spcAft>
                          <a:spcPts val="0"/>
                        </a:spcAft>
                      </a:pPr>
                      <a:r>
                        <a:rPr lang="en-US" sz="2900">
                          <a:effectLst/>
                        </a:rPr>
                        <a:t>Lower side band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tc>
                  <a:txBody>
                    <a:bodyPr/>
                    <a:lstStyle/>
                    <a:p>
                      <a:pPr marL="0" marR="0">
                        <a:lnSpc>
                          <a:spcPct val="115000"/>
                        </a:lnSpc>
                        <a:spcBef>
                          <a:spcPts val="0"/>
                        </a:spcBef>
                        <a:spcAft>
                          <a:spcPts val="0"/>
                        </a:spcAft>
                      </a:pPr>
                      <a:r>
                        <a:rPr lang="en-US" sz="2900">
                          <a:effectLst/>
                        </a:rPr>
                        <a:t> 90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extLst>
                  <a:ext uri="{0D108BD9-81ED-4DB2-BD59-A6C34878D82A}">
                    <a16:rowId xmlns:a16="http://schemas.microsoft.com/office/drawing/2014/main" val="2767195065"/>
                  </a:ext>
                </a:extLst>
              </a:tr>
              <a:tr h="434979">
                <a:tc>
                  <a:txBody>
                    <a:bodyPr/>
                    <a:lstStyle/>
                    <a:p>
                      <a:pPr marL="0" marR="0">
                        <a:lnSpc>
                          <a:spcPct val="115000"/>
                        </a:lnSpc>
                        <a:spcBef>
                          <a:spcPts val="0"/>
                        </a:spcBef>
                        <a:spcAft>
                          <a:spcPts val="0"/>
                        </a:spcAft>
                      </a:pPr>
                      <a:r>
                        <a:rPr lang="en-US" sz="2900">
                          <a:effectLst/>
                        </a:rPr>
                        <a:t>Carrier</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tc>
                  <a:txBody>
                    <a:bodyPr/>
                    <a:lstStyle/>
                    <a:p>
                      <a:pPr marL="0" marR="0">
                        <a:lnSpc>
                          <a:spcPct val="115000"/>
                        </a:lnSpc>
                        <a:spcBef>
                          <a:spcPts val="0"/>
                        </a:spcBef>
                        <a:spcAft>
                          <a:spcPts val="0"/>
                        </a:spcAft>
                      </a:pPr>
                      <a:r>
                        <a:rPr lang="en-US" sz="2900">
                          <a:effectLst/>
                        </a:rPr>
                        <a:t> 100</a:t>
                      </a:r>
                    </a:p>
                  </a:txBody>
                  <a:tcPr marL="163599" marR="163599" marT="0" marB="0" anchor="ctr"/>
                </a:tc>
                <a:extLst>
                  <a:ext uri="{0D108BD9-81ED-4DB2-BD59-A6C34878D82A}">
                    <a16:rowId xmlns:a16="http://schemas.microsoft.com/office/drawing/2014/main" val="3720991836"/>
                  </a:ext>
                </a:extLst>
              </a:tr>
              <a:tr h="434007">
                <a:tc>
                  <a:txBody>
                    <a:bodyPr/>
                    <a:lstStyle/>
                    <a:p>
                      <a:pPr marL="0" marR="0">
                        <a:lnSpc>
                          <a:spcPct val="115000"/>
                        </a:lnSpc>
                        <a:spcBef>
                          <a:spcPts val="0"/>
                        </a:spcBef>
                        <a:spcAft>
                          <a:spcPts val="0"/>
                        </a:spcAft>
                      </a:pPr>
                      <a:r>
                        <a:rPr lang="en-US" sz="2900">
                          <a:effectLst/>
                        </a:rPr>
                        <a:t>Upper side band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tc>
                  <a:txBody>
                    <a:bodyPr/>
                    <a:lstStyle/>
                    <a:p>
                      <a:pPr marL="0" marR="0">
                        <a:lnSpc>
                          <a:spcPct val="115000"/>
                        </a:lnSpc>
                        <a:spcBef>
                          <a:spcPts val="0"/>
                        </a:spcBef>
                        <a:spcAft>
                          <a:spcPts val="0"/>
                        </a:spcAft>
                      </a:pPr>
                      <a:r>
                        <a:rPr lang="en-US" sz="2900" dirty="0">
                          <a:effectLst/>
                        </a:rPr>
                        <a:t> 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3599" marR="163599" marT="0" marB="0" anchor="ctr"/>
                </a:tc>
                <a:extLst>
                  <a:ext uri="{0D108BD9-81ED-4DB2-BD59-A6C34878D82A}">
                    <a16:rowId xmlns:a16="http://schemas.microsoft.com/office/drawing/2014/main" val="1665117150"/>
                  </a:ext>
                </a:extLst>
              </a:tr>
            </a:tbl>
          </a:graphicData>
        </a:graphic>
      </p:graphicFrame>
    </p:spTree>
    <p:extLst>
      <p:ext uri="{BB962C8B-B14F-4D97-AF65-F5344CB8AC3E}">
        <p14:creationId xmlns:p14="http://schemas.microsoft.com/office/powerpoint/2010/main" val="99372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649735" y="163234"/>
            <a:ext cx="6629539" cy="68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latin typeface="Calibri" panose="020F0502020204030204" pitchFamily="34" charset="0"/>
                <a:ea typeface="Calibri" panose="020F0502020204030204" pitchFamily="34" charset="0"/>
              </a:rPr>
              <a:t>AM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70300" y="136818"/>
            <a:ext cx="3093895"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accent6">
                    <a:lumMod val="20000"/>
                    <a:lumOff val="80000"/>
                  </a:schemeClr>
                </a:solidFill>
              </a:rPr>
              <a:t>AM Signals Cont.</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170300" y="948690"/>
            <a:ext cx="7665895"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Equations here:</a:t>
            </a:r>
          </a:p>
          <a:p>
            <a:r>
              <a:rPr lang="en-US" dirty="0">
                <a:latin typeface="Times New Roman" panose="02020603050405020304" pitchFamily="18" charset="0"/>
                <a:cs typeface="Times New Roman" panose="02020603050405020304" pitchFamily="18" charset="0"/>
              </a:rPr>
              <a:t>In 9, the equation for the carrier signal is:</a:t>
            </a:r>
          </a:p>
          <a:p>
            <a:r>
              <a:rPr lang="en-US" dirty="0">
                <a:latin typeface="Times New Roman" panose="02020603050405020304" pitchFamily="18" charset="0"/>
                <a:cs typeface="Times New Roman" panose="02020603050405020304" pitchFamily="18" charset="0"/>
              </a:rPr>
              <a:t>𝑣𝑐= 10𝑠𝑖𝑛(2𝜋∗100𝐾)𝑡 = 10𝑠𝑖𝑛(200𝐾∗𝜋)𝑡</a:t>
            </a:r>
          </a:p>
          <a:p>
            <a:r>
              <a:rPr lang="en-US" dirty="0">
                <a:latin typeface="Times New Roman" panose="02020603050405020304" pitchFamily="18" charset="0"/>
                <a:cs typeface="Times New Roman" panose="02020603050405020304" pitchFamily="18" charset="0"/>
              </a:rPr>
              <a:t>The equation for the modulating signal is:</a:t>
            </a:r>
          </a:p>
          <a:p>
            <a:r>
              <a:rPr lang="en-US" dirty="0">
                <a:latin typeface="Times New Roman" panose="02020603050405020304" pitchFamily="18" charset="0"/>
                <a:cs typeface="Times New Roman" panose="02020603050405020304" pitchFamily="18" charset="0"/>
              </a:rPr>
              <a:t>𝑣𝑚= 5𝑠𝑖𝑛(2𝜋∗10𝐾)𝑡 = 10𝑠𝑖𝑛(20𝐾∗𝜋)𝑡</a:t>
            </a:r>
          </a:p>
          <a:p>
            <a:r>
              <a:rPr lang="en-US" dirty="0">
                <a:latin typeface="Times New Roman" panose="02020603050405020304" pitchFamily="18" charset="0"/>
                <a:cs typeface="Times New Roman" panose="02020603050405020304" pitchFamily="18" charset="0"/>
              </a:rPr>
              <a:t>In 12, using the trigonometric identities given in the Lab, the composite equation for the modulated AM signal is:</a:t>
            </a:r>
          </a:p>
          <a:p>
            <a:r>
              <a:rPr lang="en-US" dirty="0">
                <a:latin typeface="Times New Roman" panose="02020603050405020304" pitchFamily="18" charset="0"/>
                <a:cs typeface="Times New Roman" panose="02020603050405020304" pitchFamily="18" charset="0"/>
              </a:rPr>
              <a:t>𝑣𝐴𝑀= 10sin(2𝜋𝑓𝑐𝑡)+5(12)[(𝑐𝑜𝑠2𝜋(𝑓𝑐−𝑓𝑖)𝑡−cos 2𝜋(𝑓𝑐+𝑓𝑖 )t]</a:t>
            </a:r>
          </a:p>
          <a:p>
            <a:r>
              <a:rPr lang="en-US" dirty="0">
                <a:latin typeface="Times New Roman" panose="02020603050405020304" pitchFamily="18" charset="0"/>
                <a:cs typeface="Times New Roman" panose="02020603050405020304" pitchFamily="18" charset="0"/>
              </a:rPr>
              <a:t>Assume that 𝑓𝑐=100𝐾𝐻𝑧 𝑎𝑛𝑑 𝑓𝑖=10𝐾𝐻𝑧. Sketch a graph of the Frequency Spectrum (Frequency Domain) of the composite modulated signal in terms of the amplitude (Volts) versus frequency (</a:t>
            </a:r>
            <a:r>
              <a:rPr lang="en-US" dirty="0" err="1">
                <a:latin typeface="Times New Roman" panose="02020603050405020304" pitchFamily="18" charset="0"/>
                <a:cs typeface="Times New Roman" panose="02020603050405020304" pitchFamily="18" charset="0"/>
              </a:rPr>
              <a:t>KHz</a:t>
            </a:r>
            <a:r>
              <a:rPr lang="en-US" dirty="0">
                <a:latin typeface="Times New Roman" panose="02020603050405020304" pitchFamily="18" charset="0"/>
                <a:cs typeface="Times New Roman" panose="02020603050405020304" pitchFamily="18" charset="0"/>
              </a:rPr>
              <a:t>). Compare this result with the Multisim simulation.</a:t>
            </a:r>
          </a:p>
          <a:p>
            <a:r>
              <a:rPr lang="en-US" dirty="0">
                <a:latin typeface="Times New Roman" panose="02020603050405020304" pitchFamily="18" charset="0"/>
                <a:cs typeface="Times New Roman" panose="02020603050405020304" pitchFamily="18" charset="0"/>
              </a:rPr>
              <a:t>Therefore, the equation is:</a:t>
            </a:r>
          </a:p>
          <a:p>
            <a:r>
              <a:rPr lang="en-US" dirty="0">
                <a:latin typeface="Times New Roman" panose="02020603050405020304" pitchFamily="18" charset="0"/>
                <a:cs typeface="Times New Roman" panose="02020603050405020304" pitchFamily="18" charset="0"/>
              </a:rPr>
              <a:t>𝒗𝑨𝑴= 10𝐬𝐢𝐧(𝟐𝝅(𝟏𝟎𝟎𝐊)𝒕)+𝟓(𝟏𝟐)[(𝒄𝒐𝒔𝟐𝝅(𝟗𝟎𝐊)𝒕−𝐜𝐨𝐬 𝟐𝝅(𝟏𝟏𝟎𝐊 )t]</a:t>
            </a:r>
          </a:p>
          <a:p>
            <a:r>
              <a:rPr lang="en-US" dirty="0">
                <a:latin typeface="Times New Roman" panose="02020603050405020304" pitchFamily="18" charset="0"/>
                <a:cs typeface="Times New Roman" panose="02020603050405020304" pitchFamily="18" charset="0"/>
              </a:rPr>
              <a:t>or</a:t>
            </a:r>
          </a:p>
          <a:p>
            <a:r>
              <a:rPr lang="en-US" dirty="0">
                <a:latin typeface="Times New Roman" panose="02020603050405020304" pitchFamily="18" charset="0"/>
                <a:cs typeface="Times New Roman" panose="02020603050405020304" pitchFamily="18" charset="0"/>
              </a:rPr>
              <a:t>𝒗𝑨𝑴= 10𝐬𝐢𝐧((𝟐𝟎𝟎𝐊∗𝝅)𝒕)+𝟓(𝟏𝟐)[(𝒄𝒐𝒔(𝟏𝟖𝟎𝐊∗𝝅)𝒕−𝐜𝐨𝐬 (𝟐𝟐𝟎𝐊∗𝝅 )t]</a:t>
            </a:r>
          </a:p>
          <a:p>
            <a:r>
              <a:rPr lang="en-US" dirty="0">
                <a:latin typeface="Times New Roman" panose="02020603050405020304" pitchFamily="18" charset="0"/>
                <a:cs typeface="Times New Roman" panose="02020603050405020304" pitchFamily="18" charset="0"/>
              </a:rPr>
              <a:t>Now, substituting 3.14 for Pi and multiplying through and substituting the appropriate variables we have:</a:t>
            </a:r>
          </a:p>
          <a:p>
            <a:r>
              <a:rPr lang="en-US" dirty="0">
                <a:latin typeface="Times New Roman" panose="02020603050405020304" pitchFamily="18" charset="0"/>
                <a:cs typeface="Times New Roman" panose="02020603050405020304" pitchFamily="18" charset="0"/>
              </a:rPr>
              <a:t>y= 10*sin(628000x) + 2.5*cos(565200x) - 2.5*cos(690800x)</a:t>
            </a:r>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7986323" y="1304836"/>
            <a:ext cx="2860158" cy="1754326"/>
          </a:xfrm>
          <a:prstGeom prst="rect">
            <a:avLst/>
          </a:prstGeom>
          <a:noFill/>
        </p:spPr>
        <p:txBody>
          <a:bodyPr wrap="square" rtlCol="0">
            <a:spAutoFit/>
          </a:bodyPr>
          <a:lstStyle/>
          <a:p>
            <a:r>
              <a:rPr lang="en-US" dirty="0"/>
              <a:t>Plotted diagram:</a:t>
            </a:r>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FE45BA63-5477-191D-402E-959C33B4CFFF}"/>
              </a:ext>
            </a:extLst>
          </p:cNvPr>
          <p:cNvPicPr>
            <a:picLocks noChangeAspect="1"/>
          </p:cNvPicPr>
          <p:nvPr/>
        </p:nvPicPr>
        <p:blipFill>
          <a:blip r:embed="rId2"/>
          <a:stretch>
            <a:fillRect/>
          </a:stretch>
        </p:blipFill>
        <p:spPr>
          <a:xfrm>
            <a:off x="7986323" y="1905000"/>
            <a:ext cx="4035377" cy="2836517"/>
          </a:xfrm>
          <a:prstGeom prst="rect">
            <a:avLst/>
          </a:prstGeom>
        </p:spPr>
      </p:pic>
    </p:spTree>
    <p:extLst>
      <p:ext uri="{BB962C8B-B14F-4D97-AF65-F5344CB8AC3E}">
        <p14:creationId xmlns:p14="http://schemas.microsoft.com/office/powerpoint/2010/main" val="119981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accent6">
                    <a:lumMod val="20000"/>
                    <a:lumOff val="80000"/>
                  </a:schemeClr>
                </a:solidFill>
              </a:rPr>
              <a:t>FM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4CC2A37-9FA8-42F2-B902-A045428BD151}"/>
              </a:ext>
            </a:extLst>
          </p:cNvPr>
          <p:cNvSpPr txBox="1"/>
          <p:nvPr/>
        </p:nvSpPr>
        <p:spPr>
          <a:xfrm>
            <a:off x="1617745" y="1981200"/>
            <a:ext cx="3565503" cy="3970318"/>
          </a:xfrm>
          <a:prstGeom prst="rect">
            <a:avLst/>
          </a:prstGeom>
          <a:noFill/>
        </p:spPr>
        <p:txBody>
          <a:bodyPr wrap="square" rtlCol="0">
            <a:spAutoFit/>
          </a:bodyPr>
          <a:lstStyle/>
          <a:p>
            <a:r>
              <a:rPr lang="en-US" dirty="0"/>
              <a:t>Oscilloscope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392994" y="1981202"/>
            <a:ext cx="4341753" cy="3693319"/>
          </a:xfrm>
          <a:prstGeom prst="rect">
            <a:avLst/>
          </a:prstGeom>
          <a:noFill/>
        </p:spPr>
        <p:txBody>
          <a:bodyPr wrap="square" rtlCol="0">
            <a:spAutoFit/>
          </a:bodyPr>
          <a:lstStyle/>
          <a:p>
            <a:r>
              <a:rPr lang="en-US" dirty="0"/>
              <a:t>Spectrum Analyzer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r>
              <a:rPr lang="en-US" dirty="0"/>
              <a:t>	100khz</a:t>
            </a:r>
          </a:p>
          <a:p>
            <a:endParaRPr lang="en-US" dirty="0"/>
          </a:p>
        </p:txBody>
      </p:sp>
      <p:pic>
        <p:nvPicPr>
          <p:cNvPr id="8" name="Picture 7">
            <a:extLst>
              <a:ext uri="{FF2B5EF4-FFF2-40B4-BE49-F238E27FC236}">
                <a16:creationId xmlns:a16="http://schemas.microsoft.com/office/drawing/2014/main" id="{E1C0C8CC-ADB5-AA67-BAEE-33663F7D613E}"/>
              </a:ext>
            </a:extLst>
          </p:cNvPr>
          <p:cNvPicPr>
            <a:picLocks noChangeAspect="1"/>
          </p:cNvPicPr>
          <p:nvPr/>
        </p:nvPicPr>
        <p:blipFill>
          <a:blip r:embed="rId2"/>
          <a:stretch>
            <a:fillRect/>
          </a:stretch>
        </p:blipFill>
        <p:spPr>
          <a:xfrm>
            <a:off x="1693944" y="2577931"/>
            <a:ext cx="3622851" cy="3088239"/>
          </a:xfrm>
          <a:prstGeom prst="rect">
            <a:avLst/>
          </a:prstGeom>
        </p:spPr>
      </p:pic>
      <p:pic>
        <p:nvPicPr>
          <p:cNvPr id="12" name="Picture 11">
            <a:extLst>
              <a:ext uri="{FF2B5EF4-FFF2-40B4-BE49-F238E27FC236}">
                <a16:creationId xmlns:a16="http://schemas.microsoft.com/office/drawing/2014/main" id="{548C3E36-681E-9B92-3416-1CE7DF754B6C}"/>
              </a:ext>
            </a:extLst>
          </p:cNvPr>
          <p:cNvPicPr>
            <a:picLocks noChangeAspect="1"/>
          </p:cNvPicPr>
          <p:nvPr/>
        </p:nvPicPr>
        <p:blipFill>
          <a:blip r:embed="rId3"/>
          <a:stretch>
            <a:fillRect/>
          </a:stretch>
        </p:blipFill>
        <p:spPr>
          <a:xfrm>
            <a:off x="5530459" y="2577931"/>
            <a:ext cx="4128088" cy="2005239"/>
          </a:xfrm>
          <a:prstGeom prst="rect">
            <a:avLst/>
          </a:prstGeom>
        </p:spPr>
      </p:pic>
    </p:spTree>
    <p:extLst>
      <p:ext uri="{BB962C8B-B14F-4D97-AF65-F5344CB8AC3E}">
        <p14:creationId xmlns:p14="http://schemas.microsoft.com/office/powerpoint/2010/main" val="35384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654295" y="1266958"/>
            <a:ext cx="6808362" cy="4528457"/>
          </a:xfrm>
        </p:spPr>
        <p:txBody>
          <a:bodyPr anchor="ctr">
            <a:normAutofit/>
          </a:bodyPr>
          <a:lstStyle/>
          <a:p>
            <a:pPr>
              <a:lnSpc>
                <a:spcPct val="90000"/>
              </a:lnSpc>
            </a:pPr>
            <a:r>
              <a:rPr lang="en-US" sz="2300"/>
              <a:t>NETW310 Course Project</a:t>
            </a:r>
            <a:br>
              <a:rPr lang="en-US" sz="2300"/>
            </a:br>
            <a:br>
              <a:rPr lang="en-US" sz="2300"/>
            </a:br>
            <a:r>
              <a:rPr lang="en-US" sz="2300"/>
              <a:t>Module  3</a:t>
            </a:r>
            <a:br>
              <a:rPr lang="en-US" sz="2300"/>
            </a:br>
            <a:br>
              <a:rPr lang="en-US" sz="2300"/>
            </a:br>
            <a:r>
              <a:rPr lang="en-US" sz="2300">
                <a:ea typeface="Times New Roman" panose="02020603050405020304" pitchFamily="18" charset="0"/>
                <a:cs typeface="Calibri"/>
              </a:rPr>
              <a:t>Pulse Code Modulation (PCM) and Line Codes</a:t>
            </a:r>
            <a:br>
              <a:rPr lang="en-US" sz="2300">
                <a:ea typeface="Times New Roman" panose="02020603050405020304" pitchFamily="18" charset="0"/>
                <a:cs typeface="Calibri"/>
              </a:rPr>
            </a:br>
            <a:br>
              <a:rPr lang="en-US" sz="2300">
                <a:ea typeface="Times New Roman" panose="02020603050405020304" pitchFamily="18" charset="0"/>
                <a:cs typeface="Calibri"/>
              </a:rPr>
            </a:br>
            <a:br>
              <a:rPr lang="en-US" sz="2300">
                <a:ea typeface="Times New Roman" panose="02020603050405020304" pitchFamily="18" charset="0"/>
                <a:cs typeface="Calibri"/>
              </a:rPr>
            </a:br>
            <a:r>
              <a:rPr lang="en-US" sz="2300">
                <a:ea typeface="Times New Roman" panose="02020603050405020304" pitchFamily="18" charset="0"/>
                <a:cs typeface="Calibri"/>
              </a:rPr>
              <a:t>					</a:t>
            </a:r>
            <a:br>
              <a:rPr lang="en-US" sz="2300">
                <a:ea typeface="Times New Roman" panose="02020603050405020304" pitchFamily="18" charset="0"/>
                <a:cs typeface="Calibri"/>
              </a:rPr>
            </a:br>
            <a:br>
              <a:rPr lang="en-US" sz="2300">
                <a:ea typeface="Times New Roman" panose="02020603050405020304" pitchFamily="18" charset="0"/>
                <a:cs typeface="Calibri"/>
              </a:rPr>
            </a:br>
            <a:br>
              <a:rPr lang="en-US" sz="2300">
                <a:ea typeface="Times New Roman" panose="02020603050405020304" pitchFamily="18" charset="0"/>
                <a:cs typeface="Calibri"/>
              </a:rPr>
            </a:br>
            <a:r>
              <a:rPr lang="en-US" sz="2300">
                <a:ea typeface="Times New Roman" panose="02020603050405020304" pitchFamily="18" charset="0"/>
                <a:cs typeface="Calibri"/>
              </a:rPr>
              <a:t>Branden Mata</a:t>
            </a:r>
            <a:br>
              <a:rPr lang="en-US" sz="2300">
                <a:ea typeface="Calibri" panose="020F0502020204030204" pitchFamily="34" charset="0"/>
                <a:cs typeface="Times New Roman" panose="02020603050405020304" pitchFamily="18" charset="0"/>
              </a:rPr>
            </a:br>
            <a:endParaRPr lang="en-US" sz="23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30936" y="457200"/>
            <a:ext cx="3505635" cy="19293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dirty="0"/>
              <a:t>Pulse Code Modulation (PCM) </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322063" y="457200"/>
            <a:ext cx="6007608" cy="192938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200" dirty="0"/>
              <a:t>The first screenshot should show the Oscilloscope-XSC1 display with the analog input signal and sampling clock at the input to the ADC. The second screenshot should show the Oscilloscope-XSC2 display with the output of the DAC. </a:t>
            </a:r>
          </a:p>
        </p:txBody>
      </p:sp>
      <p:pic>
        <p:nvPicPr>
          <p:cNvPr id="4" name="Picture 3">
            <a:extLst>
              <a:ext uri="{FF2B5EF4-FFF2-40B4-BE49-F238E27FC236}">
                <a16:creationId xmlns:a16="http://schemas.microsoft.com/office/drawing/2014/main" id="{95FCF800-F426-1292-8BEB-E20EE85A3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66" y="2569464"/>
            <a:ext cx="4315467" cy="3678936"/>
          </a:xfrm>
          <a:prstGeom prst="rect">
            <a:avLst/>
          </a:prstGeom>
        </p:spPr>
      </p:pic>
      <p:pic>
        <p:nvPicPr>
          <p:cNvPr id="8" name="Picture 7" descr="A screen shot of a graph&#10;&#10;Description automatically generated">
            <a:extLst>
              <a:ext uri="{FF2B5EF4-FFF2-40B4-BE49-F238E27FC236}">
                <a16:creationId xmlns:a16="http://schemas.microsoft.com/office/drawing/2014/main" id="{78DDABB9-CA7B-501C-9C81-3D58D8AF9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779" y="2569464"/>
            <a:ext cx="4315545" cy="3678936"/>
          </a:xfrm>
          <a:prstGeom prst="rect">
            <a:avLst/>
          </a:prstGeom>
        </p:spPr>
      </p:pic>
    </p:spTree>
    <p:extLst>
      <p:ext uri="{BB962C8B-B14F-4D97-AF65-F5344CB8AC3E}">
        <p14:creationId xmlns:p14="http://schemas.microsoft.com/office/powerpoint/2010/main" val="250368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3931</TotalTime>
  <Words>2590</Words>
  <Application>Microsoft Office PowerPoint</Application>
  <PresentationFormat>Widescreen</PresentationFormat>
  <Paragraphs>266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 Math</vt:lpstr>
      <vt:lpstr>Century Gothic</vt:lpstr>
      <vt:lpstr>Times New Roman</vt:lpstr>
      <vt:lpstr>Wingdings 3</vt:lpstr>
      <vt:lpstr>Ion</vt:lpstr>
      <vt:lpstr>NETW310 COURSE PROJECT</vt:lpstr>
      <vt:lpstr>Introduction</vt:lpstr>
      <vt:lpstr>NETW311 Course Project  Module 2  Baseband Signals and AM/FM Signals                Branden Mata</vt:lpstr>
      <vt:lpstr>PowerPoint Presentation</vt:lpstr>
      <vt:lpstr>PowerPoint Presentation</vt:lpstr>
      <vt:lpstr>PowerPoint Presentation</vt:lpstr>
      <vt:lpstr>PowerPoint Presentation</vt:lpstr>
      <vt:lpstr>NETW310 Course Project  Module  3  Pulse Code Modulation (PCM) and Line Codes           Branden Mata </vt:lpstr>
      <vt:lpstr>PowerPoint Presentation</vt:lpstr>
      <vt:lpstr>PowerPoint Presentation</vt:lpstr>
      <vt:lpstr>PowerPoint Presentation</vt:lpstr>
      <vt:lpstr>NETW310 Course Project  Module 4  Cables and Structured Cabling         Branden Mata</vt:lpstr>
      <vt:lpstr>Questions</vt:lpstr>
      <vt:lpstr>Questions</vt:lpstr>
      <vt:lpstr>References</vt:lpstr>
      <vt:lpstr>NETW310 Course Project  Module 5  Antenna Gain and Free Space Path Loss          Branden Mata</vt:lpstr>
      <vt:lpstr>Antenna Gain</vt:lpstr>
      <vt:lpstr>Free Space Path Loss</vt:lpstr>
      <vt:lpstr>Free Space Path Loss Cont.</vt:lpstr>
      <vt:lpstr>References</vt:lpstr>
      <vt:lpstr>NETW310 Course Project  Module  6  Bit Error Rate of Fading Channels     Branden Mata</vt:lpstr>
      <vt:lpstr>PowerPoint Presentation</vt:lpstr>
      <vt:lpstr>PowerPoint Presentation</vt:lpstr>
      <vt:lpstr>PowerPoint Presentation</vt:lpstr>
      <vt:lpstr>Challenges</vt:lpstr>
      <vt:lpstr>Career Skills Obtained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Mata, Branden</dc:creator>
  <cp:lastModifiedBy>Mata, Branden</cp:lastModifiedBy>
  <cp:revision>36</cp:revision>
  <dcterms:created xsi:type="dcterms:W3CDTF">2024-10-19T21:12:36Z</dcterms:created>
  <dcterms:modified xsi:type="dcterms:W3CDTF">2024-10-23T18:32:29Z</dcterms:modified>
</cp:coreProperties>
</file>