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58" r:id="rId19"/>
    <p:sldId id="259"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74" autoAdjust="0"/>
  </p:normalViewPr>
  <p:slideViewPr>
    <p:cSldViewPr snapToGrid="0">
      <p:cViewPr varScale="1">
        <p:scale>
          <a:sx n="60" d="100"/>
          <a:sy n="60" d="100"/>
        </p:scale>
        <p:origin x="11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95682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CF32B-A4ED-4C76-AFA1-96DFC06C87E6}"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55663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579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067759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172399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235442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2818802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90384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84402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274061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CF32B-A4ED-4C76-AFA1-96DFC06C87E6}"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418493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4CF32B-A4ED-4C76-AFA1-96DFC06C87E6}"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65196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4CF32B-A4ED-4C76-AFA1-96DFC06C87E6}"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68045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4CF32B-A4ED-4C76-AFA1-96DFC06C87E6}"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82786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CF32B-A4ED-4C76-AFA1-96DFC06C87E6}"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61464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CF32B-A4ED-4C76-AFA1-96DFC06C87E6}"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316737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E4CF32B-A4ED-4C76-AFA1-96DFC06C87E6}" type="datetimeFigureOut">
              <a:rPr lang="en-US" smtClean="0"/>
              <a:t>6/24/2023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D1F8171-8B89-441A-A0E5-BE47DA9D192B}" type="slidenum">
              <a:rPr lang="en-US" smtClean="0"/>
              <a:t>‹#›</a:t>
            </a:fld>
            <a:endParaRPr lang="en-US"/>
          </a:p>
        </p:txBody>
      </p:sp>
    </p:spTree>
    <p:extLst>
      <p:ext uri="{BB962C8B-B14F-4D97-AF65-F5344CB8AC3E}">
        <p14:creationId xmlns:p14="http://schemas.microsoft.com/office/powerpoint/2010/main" val="281420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E4CF32B-A4ED-4C76-AFA1-96DFC06C87E6}" type="datetimeFigureOut">
              <a:rPr lang="en-US" smtClean="0"/>
              <a:t>6/24/2023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D1F8171-8B89-441A-A0E5-BE47DA9D192B}" type="slidenum">
              <a:rPr lang="en-US" smtClean="0"/>
              <a:t>‹#›</a:t>
            </a:fld>
            <a:endParaRPr lang="en-US"/>
          </a:p>
        </p:txBody>
      </p:sp>
    </p:spTree>
    <p:extLst>
      <p:ext uri="{BB962C8B-B14F-4D97-AF65-F5344CB8AC3E}">
        <p14:creationId xmlns:p14="http://schemas.microsoft.com/office/powerpoint/2010/main" val="7468263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3380-B1EC-07EE-FDDB-B1FF21E0006C}"/>
              </a:ext>
            </a:extLst>
          </p:cNvPr>
          <p:cNvSpPr>
            <a:spLocks noGrp="1"/>
          </p:cNvSpPr>
          <p:nvPr>
            <p:ph type="ctrTitle"/>
          </p:nvPr>
        </p:nvSpPr>
        <p:spPr>
          <a:xfrm>
            <a:off x="5297762" y="640080"/>
            <a:ext cx="6251110" cy="3566160"/>
          </a:xfrm>
        </p:spPr>
        <p:txBody>
          <a:bodyPr anchor="b">
            <a:normAutofit/>
          </a:bodyPr>
          <a:lstStyle/>
          <a:p>
            <a:pPr algn="l"/>
            <a:r>
              <a:rPr lang="en-US" sz="5400" dirty="0"/>
              <a:t>CEIS 106</a:t>
            </a:r>
          </a:p>
        </p:txBody>
      </p:sp>
      <p:sp>
        <p:nvSpPr>
          <p:cNvPr id="3" name="Subtitle 2">
            <a:extLst>
              <a:ext uri="{FF2B5EF4-FFF2-40B4-BE49-F238E27FC236}">
                <a16:creationId xmlns:a16="http://schemas.microsoft.com/office/drawing/2014/main" id="{2E08BF55-66E8-08F5-BD47-01ABEBBF2F22}"/>
              </a:ext>
            </a:extLst>
          </p:cNvPr>
          <p:cNvSpPr>
            <a:spLocks noGrp="1"/>
          </p:cNvSpPr>
          <p:nvPr>
            <p:ph type="subTitle" idx="1"/>
          </p:nvPr>
        </p:nvSpPr>
        <p:spPr>
          <a:xfrm>
            <a:off x="5297760" y="4636008"/>
            <a:ext cx="6251111" cy="1572768"/>
          </a:xfrm>
        </p:spPr>
        <p:txBody>
          <a:bodyPr>
            <a:normAutofit fontScale="92500" lnSpcReduction="10000"/>
          </a:bodyPr>
          <a:lstStyle/>
          <a:p>
            <a:pPr algn="l"/>
            <a:r>
              <a:rPr lang="en-US" sz="2600" dirty="0"/>
              <a:t>Operating Systems</a:t>
            </a:r>
          </a:p>
          <a:p>
            <a:pPr algn="l"/>
            <a:endParaRPr lang="en-US" sz="2000" dirty="0"/>
          </a:p>
          <a:p>
            <a:pPr algn="l"/>
            <a:endParaRPr lang="en-US" sz="2000" dirty="0"/>
          </a:p>
          <a:p>
            <a:pPr algn="l"/>
            <a:r>
              <a:rPr lang="en-US" sz="1700" dirty="0"/>
              <a:t>Branden Mata</a:t>
            </a:r>
          </a:p>
        </p:txBody>
      </p:sp>
      <p:pic>
        <p:nvPicPr>
          <p:cNvPr id="5" name="Picture 4" descr="A green and black background&#10;&#10;Description automatically generated with low confidence">
            <a:extLst>
              <a:ext uri="{FF2B5EF4-FFF2-40B4-BE49-F238E27FC236}">
                <a16:creationId xmlns:a16="http://schemas.microsoft.com/office/drawing/2014/main" id="{D754180D-E22A-45BD-5B61-E6DFBD375664}"/>
              </a:ext>
            </a:extLst>
          </p:cNvPr>
          <p:cNvPicPr>
            <a:picLocks noChangeAspect="1"/>
          </p:cNvPicPr>
          <p:nvPr/>
        </p:nvPicPr>
        <p:blipFill rotWithShape="1">
          <a:blip r:embed="rId2"/>
          <a:srcRect l="4952" r="271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56933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11563" y="524592"/>
            <a:ext cx="8144414" cy="785949"/>
          </a:xfrm>
        </p:spPr>
        <p:txBody>
          <a:bodyPr>
            <a:noAutofit/>
          </a:bodyPr>
          <a:lstStyle/>
          <a:p>
            <a:r>
              <a:rPr lang="en-US" sz="4000" dirty="0"/>
              <a:t>Add users and groups in CLI</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11563" y="1590517"/>
            <a:ext cx="8368874" cy="4357799"/>
          </a:xfrm>
        </p:spPr>
        <p:txBody>
          <a:bodyPr>
            <a:normAutofit fontScale="92500" lnSpcReduction="10000"/>
          </a:bodyPr>
          <a:lstStyle/>
          <a:p>
            <a:r>
              <a:rPr lang="en-US" sz="1800" dirty="0"/>
              <a:t>1. What does the </a:t>
            </a:r>
            <a:r>
              <a:rPr lang="en-US" sz="1800" i="1" dirty="0"/>
              <a:t>–m</a:t>
            </a:r>
            <a:r>
              <a:rPr lang="en-US" sz="1800" dirty="0"/>
              <a:t> option in the </a:t>
            </a:r>
            <a:r>
              <a:rPr lang="en-US" sz="1800" dirty="0" err="1"/>
              <a:t>useradd</a:t>
            </a:r>
            <a:r>
              <a:rPr lang="en-US" sz="1800" dirty="0"/>
              <a:t> command do?</a:t>
            </a:r>
          </a:p>
          <a:p>
            <a:r>
              <a:rPr lang="en-US" dirty="0"/>
              <a:t>Answer here:</a:t>
            </a:r>
          </a:p>
          <a:p>
            <a:r>
              <a:rPr lang="en-US" dirty="0"/>
              <a:t>-m  -- tells </a:t>
            </a:r>
            <a:r>
              <a:rPr lang="en-US" dirty="0" err="1"/>
              <a:t>useradd</a:t>
            </a:r>
            <a:r>
              <a:rPr lang="en-US" dirty="0"/>
              <a:t> command to create a home directory for this new user</a:t>
            </a:r>
          </a:p>
          <a:p>
            <a:r>
              <a:rPr lang="en-US" sz="1800" dirty="0"/>
              <a:t>2. What does the </a:t>
            </a:r>
            <a:r>
              <a:rPr lang="en-US" sz="1800" i="1" dirty="0"/>
              <a:t>-3</a:t>
            </a:r>
            <a:r>
              <a:rPr lang="en-US" sz="1800" dirty="0"/>
              <a:t> option in the tail command do?</a:t>
            </a:r>
          </a:p>
          <a:p>
            <a:r>
              <a:rPr lang="en-US" dirty="0"/>
              <a:t>Answer here:</a:t>
            </a:r>
          </a:p>
          <a:p>
            <a:r>
              <a:rPr lang="en-US" dirty="0"/>
              <a:t>-3 – tells tail command how many lines to show from the end of the file</a:t>
            </a:r>
          </a:p>
          <a:p>
            <a:r>
              <a:rPr lang="en-US" sz="1800" dirty="0"/>
              <a:t>3. Which line of the </a:t>
            </a:r>
            <a:r>
              <a:rPr lang="en-US" sz="1800" i="1" dirty="0"/>
              <a:t>/</a:t>
            </a:r>
            <a:r>
              <a:rPr lang="en-US" sz="1800" i="1" dirty="0" err="1"/>
              <a:t>etc</a:t>
            </a:r>
            <a:r>
              <a:rPr lang="en-US" sz="1800" i="1" dirty="0"/>
              <a:t>/group </a:t>
            </a:r>
            <a:r>
              <a:rPr lang="en-US" sz="1800" dirty="0"/>
              <a:t>file lists members of the “students” group? Copy it here.</a:t>
            </a:r>
          </a:p>
          <a:p>
            <a:r>
              <a:rPr lang="en-US" dirty="0"/>
              <a:t>Answer here:</a:t>
            </a:r>
          </a:p>
          <a:p>
            <a:endParaRPr lang="en-US" dirty="0"/>
          </a:p>
          <a:p>
            <a:r>
              <a:rPr lang="en-US" sz="1800" dirty="0"/>
              <a:t>References:</a:t>
            </a:r>
          </a:p>
          <a:p>
            <a:r>
              <a:rPr lang="en-US" dirty="0"/>
              <a:t>1.Project Video</a:t>
            </a:r>
          </a:p>
          <a:p>
            <a:endParaRPr lang="en-US" dirty="0"/>
          </a:p>
        </p:txBody>
      </p:sp>
      <p:pic>
        <p:nvPicPr>
          <p:cNvPr id="4" name="Picture 3">
            <a:extLst>
              <a:ext uri="{FF2B5EF4-FFF2-40B4-BE49-F238E27FC236}">
                <a16:creationId xmlns:a16="http://schemas.microsoft.com/office/drawing/2014/main" id="{9F569F35-8DE2-910C-745A-16BBCB851C31}"/>
              </a:ext>
            </a:extLst>
          </p:cNvPr>
          <p:cNvPicPr>
            <a:picLocks noChangeAspect="1"/>
          </p:cNvPicPr>
          <p:nvPr/>
        </p:nvPicPr>
        <p:blipFill>
          <a:blip r:embed="rId2"/>
          <a:stretch>
            <a:fillRect/>
          </a:stretch>
        </p:blipFill>
        <p:spPr>
          <a:xfrm>
            <a:off x="3501871" y="4524803"/>
            <a:ext cx="2849623" cy="382268"/>
          </a:xfrm>
          <a:prstGeom prst="rect">
            <a:avLst/>
          </a:prstGeom>
        </p:spPr>
      </p:pic>
    </p:spTree>
    <p:extLst>
      <p:ext uri="{BB962C8B-B14F-4D97-AF65-F5344CB8AC3E}">
        <p14:creationId xmlns:p14="http://schemas.microsoft.com/office/powerpoint/2010/main" val="63903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74755" y="659567"/>
            <a:ext cx="3201292" cy="1968223"/>
          </a:xfrm>
        </p:spPr>
        <p:txBody>
          <a:bodyPr>
            <a:noAutofit/>
          </a:bodyPr>
          <a:lstStyle/>
          <a:p>
            <a:r>
              <a:rPr lang="en-US" sz="4000" dirty="0"/>
              <a:t>Remove users and groups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1" y="2883902"/>
            <a:ext cx="2885723" cy="3173923"/>
          </a:xfrm>
        </p:spPr>
        <p:txBody>
          <a:bodyPr>
            <a:normAutofit fontScale="92500" lnSpcReduction="20000"/>
          </a:bodyPr>
          <a:lstStyle/>
          <a:p>
            <a:r>
              <a:rPr lang="en-US" sz="2000" b="1" dirty="0"/>
              <a:t>Two</a:t>
            </a:r>
            <a:r>
              <a:rPr lang="en-US" sz="2000" dirty="0"/>
              <a:t> screenshots are required here.</a:t>
            </a:r>
          </a:p>
          <a:p>
            <a:r>
              <a:rPr lang="en-US" sz="2000" dirty="0"/>
              <a:t>First, take a screenshot of the log on page with all three accounts from Part 3.</a:t>
            </a:r>
          </a:p>
          <a:p>
            <a:r>
              <a:rPr lang="en-US" sz="2000" dirty="0"/>
              <a:t>Second, take a screenshot of the log on page with only your user account (i.e., student) from Part 4.</a:t>
            </a:r>
          </a:p>
        </p:txBody>
      </p:sp>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sp>
      <p:sp>
        <p:nvSpPr>
          <p:cNvPr id="4" name="Picture Placeholder 5">
            <a:extLst>
              <a:ext uri="{FF2B5EF4-FFF2-40B4-BE49-F238E27FC236}">
                <a16:creationId xmlns:a16="http://schemas.microsoft.com/office/drawing/2014/main" id="{36B6316F-FA84-A519-6D27-9F3F144E27E3}"/>
              </a:ext>
            </a:extLst>
          </p:cNvPr>
          <p:cNvSpPr txBox="1">
            <a:spLocks/>
          </p:cNvSpPr>
          <p:nvPr/>
        </p:nvSpPr>
        <p:spPr>
          <a:xfrm>
            <a:off x="6164823" y="3174859"/>
            <a:ext cx="4088125" cy="2522289"/>
          </a:xfrm>
          <a:prstGeom prst="rect">
            <a:avLst/>
          </a:prstGeom>
        </p:spPr>
      </p:sp>
      <p:sp>
        <p:nvSpPr>
          <p:cNvPr id="6" name="Picture Placeholder 5">
            <a:extLst>
              <a:ext uri="{FF2B5EF4-FFF2-40B4-BE49-F238E27FC236}">
                <a16:creationId xmlns:a16="http://schemas.microsoft.com/office/drawing/2014/main" id="{74EBA0C9-9697-6EEA-D7B1-5781603114BF}"/>
              </a:ext>
            </a:extLst>
          </p:cNvPr>
          <p:cNvSpPr txBox="1">
            <a:spLocks/>
          </p:cNvSpPr>
          <p:nvPr/>
        </p:nvSpPr>
        <p:spPr>
          <a:xfrm>
            <a:off x="6727521" y="3794109"/>
            <a:ext cx="4088125" cy="2522289"/>
          </a:xfrm>
          <a:prstGeom prst="rect">
            <a:avLst/>
          </a:prstGeom>
        </p:spPr>
      </p:sp>
      <p:pic>
        <p:nvPicPr>
          <p:cNvPr id="5" name="Picture 4">
            <a:extLst>
              <a:ext uri="{FF2B5EF4-FFF2-40B4-BE49-F238E27FC236}">
                <a16:creationId xmlns:a16="http://schemas.microsoft.com/office/drawing/2014/main" id="{F37A9C6D-7795-25A6-57AB-0CAFD145F683}"/>
              </a:ext>
            </a:extLst>
          </p:cNvPr>
          <p:cNvPicPr>
            <a:picLocks noChangeAspect="1"/>
          </p:cNvPicPr>
          <p:nvPr/>
        </p:nvPicPr>
        <p:blipFill>
          <a:blip r:embed="rId2"/>
          <a:stretch>
            <a:fillRect/>
          </a:stretch>
        </p:blipFill>
        <p:spPr>
          <a:xfrm>
            <a:off x="3855501" y="363750"/>
            <a:ext cx="4088125" cy="3082101"/>
          </a:xfrm>
          <a:prstGeom prst="rect">
            <a:avLst/>
          </a:prstGeom>
        </p:spPr>
      </p:pic>
      <p:pic>
        <p:nvPicPr>
          <p:cNvPr id="12" name="Picture 11">
            <a:extLst>
              <a:ext uri="{FF2B5EF4-FFF2-40B4-BE49-F238E27FC236}">
                <a16:creationId xmlns:a16="http://schemas.microsoft.com/office/drawing/2014/main" id="{6297C78C-0C63-8387-355E-9FA136816229}"/>
              </a:ext>
            </a:extLst>
          </p:cNvPr>
          <p:cNvPicPr>
            <a:picLocks noChangeAspect="1"/>
          </p:cNvPicPr>
          <p:nvPr/>
        </p:nvPicPr>
        <p:blipFill>
          <a:blip r:embed="rId3"/>
          <a:stretch>
            <a:fillRect/>
          </a:stretch>
        </p:blipFill>
        <p:spPr>
          <a:xfrm>
            <a:off x="6446171" y="3646724"/>
            <a:ext cx="4088125" cy="2920088"/>
          </a:xfrm>
          <a:prstGeom prst="rect">
            <a:avLst/>
          </a:prstGeom>
        </p:spPr>
      </p:pic>
    </p:spTree>
    <p:extLst>
      <p:ext uri="{BB962C8B-B14F-4D97-AF65-F5344CB8AC3E}">
        <p14:creationId xmlns:p14="http://schemas.microsoft.com/office/powerpoint/2010/main" val="103221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4918" y="224853"/>
            <a:ext cx="7500306" cy="1300308"/>
          </a:xfrm>
        </p:spPr>
        <p:txBody>
          <a:bodyPr>
            <a:noAutofit/>
          </a:bodyPr>
          <a:lstStyle/>
          <a:p>
            <a:r>
              <a:rPr lang="en-US" sz="4000"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4918" y="1525161"/>
            <a:ext cx="5781207" cy="5107985"/>
          </a:xfrm>
        </p:spPr>
        <p:txBody>
          <a:bodyPr>
            <a:normAutofit/>
          </a:bodyPr>
          <a:lstStyle/>
          <a:p>
            <a:r>
              <a:rPr lang="en-US" dirty="0"/>
              <a:t>1. What is the IP address of your Ubuntu machine?</a:t>
            </a:r>
          </a:p>
          <a:p>
            <a:r>
              <a:rPr lang="en-US" dirty="0"/>
              <a:t>Answer here:</a:t>
            </a:r>
          </a:p>
          <a:p>
            <a:r>
              <a:rPr lang="en-US" dirty="0"/>
              <a:t>192.168.1.107</a:t>
            </a:r>
          </a:p>
          <a:p>
            <a:r>
              <a:rPr lang="en-US" dirty="0"/>
              <a:t>2. What is the IP address of its default gateway?</a:t>
            </a:r>
          </a:p>
          <a:p>
            <a:r>
              <a:rPr lang="en-US" dirty="0"/>
              <a:t>Answer here:</a:t>
            </a:r>
          </a:p>
          <a:p>
            <a:r>
              <a:rPr lang="en-US" dirty="0"/>
              <a:t>192.168.1.1</a:t>
            </a:r>
          </a:p>
          <a:p>
            <a:r>
              <a:rPr lang="en-US" dirty="0"/>
              <a:t>3. What is the IP address of its DHCP server?</a:t>
            </a:r>
          </a:p>
          <a:p>
            <a:r>
              <a:rPr lang="en-US" dirty="0"/>
              <a:t>Answer here:</a:t>
            </a:r>
          </a:p>
          <a:p>
            <a:r>
              <a:rPr lang="en-US" dirty="0"/>
              <a:t>192.168.1.1</a:t>
            </a:r>
          </a:p>
          <a:p>
            <a:r>
              <a:rPr lang="en-US" dirty="0"/>
              <a:t>4. What is the IP address of its DNS server?</a:t>
            </a:r>
          </a:p>
          <a:p>
            <a:r>
              <a:rPr lang="en-US" dirty="0"/>
              <a:t>Answer here:</a:t>
            </a:r>
          </a:p>
          <a:p>
            <a:r>
              <a:rPr lang="en-US" dirty="0"/>
              <a:t>192.168.1.1</a:t>
            </a:r>
          </a:p>
        </p:txBody>
      </p:sp>
      <p:sp>
        <p:nvSpPr>
          <p:cNvPr id="3" name="Rectangle 2">
            <a:extLst>
              <a:ext uri="{FF2B5EF4-FFF2-40B4-BE49-F238E27FC236}">
                <a16:creationId xmlns:a16="http://schemas.microsoft.com/office/drawing/2014/main" id="{469D4493-CE69-4757-B37D-E2D6F2F806DF}"/>
              </a:ext>
            </a:extLst>
          </p:cNvPr>
          <p:cNvSpPr/>
          <p:nvPr/>
        </p:nvSpPr>
        <p:spPr>
          <a:xfrm>
            <a:off x="6096000" y="1377746"/>
            <a:ext cx="5971082" cy="400110"/>
          </a:xfrm>
          <a:prstGeom prst="rect">
            <a:avLst/>
          </a:prstGeom>
        </p:spPr>
        <p:txBody>
          <a:bodyPr wrap="square">
            <a:spAutoFit/>
          </a:bodyPr>
          <a:lstStyle/>
          <a:p>
            <a:r>
              <a:rPr lang="en-US" sz="2000" dirty="0"/>
              <a:t>Take a screen capture of the output in Step 12.</a:t>
            </a:r>
          </a:p>
        </p:txBody>
      </p:sp>
      <p:pic>
        <p:nvPicPr>
          <p:cNvPr id="11" name="Picture 10">
            <a:extLst>
              <a:ext uri="{FF2B5EF4-FFF2-40B4-BE49-F238E27FC236}">
                <a16:creationId xmlns:a16="http://schemas.microsoft.com/office/drawing/2014/main" id="{D1CABB7A-DC8A-52B8-1511-CC2D4C20A9B6}"/>
              </a:ext>
            </a:extLst>
          </p:cNvPr>
          <p:cNvPicPr>
            <a:picLocks noChangeAspect="1"/>
          </p:cNvPicPr>
          <p:nvPr/>
        </p:nvPicPr>
        <p:blipFill>
          <a:blip r:embed="rId2"/>
          <a:stretch>
            <a:fillRect/>
          </a:stretch>
        </p:blipFill>
        <p:spPr>
          <a:xfrm>
            <a:off x="6096000" y="2030552"/>
            <a:ext cx="5971082" cy="4004498"/>
          </a:xfrm>
          <a:prstGeom prst="rect">
            <a:avLst/>
          </a:prstGeom>
        </p:spPr>
      </p:pic>
    </p:spTree>
    <p:extLst>
      <p:ext uri="{BB962C8B-B14F-4D97-AF65-F5344CB8AC3E}">
        <p14:creationId xmlns:p14="http://schemas.microsoft.com/office/powerpoint/2010/main" val="22055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97446" y="703700"/>
            <a:ext cx="8144414" cy="785949"/>
          </a:xfrm>
        </p:spPr>
        <p:txBody>
          <a:bodyPr>
            <a:noAutofit/>
          </a:bodyPr>
          <a:lstStyle/>
          <a:p>
            <a:r>
              <a:rPr lang="en-US" sz="4000" dirty="0"/>
              <a:t>Manage network interfaces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397445" y="1784963"/>
            <a:ext cx="9317901" cy="4118687"/>
          </a:xfrm>
        </p:spPr>
        <p:txBody>
          <a:bodyPr>
            <a:normAutofit fontScale="92500" lnSpcReduction="20000"/>
          </a:bodyPr>
          <a:lstStyle/>
          <a:p>
            <a:r>
              <a:rPr lang="en-US" sz="1800" dirty="0"/>
              <a:t>1. Which DHCP message is shown in the output of the </a:t>
            </a:r>
            <a:r>
              <a:rPr lang="en-US" sz="1800" b="1" dirty="0" err="1"/>
              <a:t>sudo</a:t>
            </a:r>
            <a:r>
              <a:rPr lang="en-US" sz="1800" b="1" dirty="0"/>
              <a:t> </a:t>
            </a:r>
            <a:r>
              <a:rPr lang="en-US" sz="1800" b="1" dirty="0" err="1"/>
              <a:t>dhclient</a:t>
            </a:r>
            <a:r>
              <a:rPr lang="en-US" sz="1800" b="1" dirty="0"/>
              <a:t> –v –r ens33</a:t>
            </a:r>
            <a:r>
              <a:rPr lang="en-US" sz="1800" dirty="0"/>
              <a:t> command?</a:t>
            </a:r>
          </a:p>
          <a:p>
            <a:r>
              <a:rPr lang="en-US" dirty="0"/>
              <a:t>Answer here:</a:t>
            </a:r>
          </a:p>
          <a:p>
            <a:endParaRPr lang="en-US" dirty="0"/>
          </a:p>
          <a:p>
            <a:r>
              <a:rPr lang="en-US" dirty="0"/>
              <a:t>DHCPRELEASE</a:t>
            </a:r>
          </a:p>
          <a:p>
            <a:endParaRPr lang="en-US" sz="1800" dirty="0"/>
          </a:p>
          <a:p>
            <a:r>
              <a:rPr lang="en-US" sz="1800" dirty="0"/>
              <a:t>2. Which four DHCP messages are shown in the output of the </a:t>
            </a:r>
            <a:r>
              <a:rPr lang="en-US" sz="1800" b="1" dirty="0" err="1"/>
              <a:t>sudo</a:t>
            </a:r>
            <a:r>
              <a:rPr lang="en-US" sz="1800" b="1" dirty="0"/>
              <a:t> </a:t>
            </a:r>
            <a:r>
              <a:rPr lang="en-US" sz="1800" b="1" dirty="0" err="1"/>
              <a:t>dhclient</a:t>
            </a:r>
            <a:r>
              <a:rPr lang="en-US" sz="1800" b="1" dirty="0"/>
              <a:t> –v ens33 </a:t>
            </a:r>
            <a:r>
              <a:rPr lang="en-US" sz="1800" dirty="0"/>
              <a:t>command?</a:t>
            </a:r>
          </a:p>
          <a:p>
            <a:r>
              <a:rPr lang="en-US" dirty="0"/>
              <a:t>Answer here:</a:t>
            </a:r>
          </a:p>
          <a:p>
            <a:r>
              <a:rPr lang="en-US" dirty="0"/>
              <a:t>DHCPDISCOVER</a:t>
            </a:r>
          </a:p>
          <a:p>
            <a:r>
              <a:rPr lang="en-US" dirty="0"/>
              <a:t>DHCPOFFER</a:t>
            </a:r>
          </a:p>
          <a:p>
            <a:r>
              <a:rPr lang="en-US" dirty="0"/>
              <a:t>DHCPREQUEST</a:t>
            </a:r>
          </a:p>
          <a:p>
            <a:r>
              <a:rPr lang="en-US" dirty="0"/>
              <a:t>DHCPACK</a:t>
            </a:r>
          </a:p>
          <a:p>
            <a:endParaRPr lang="en-US" dirty="0"/>
          </a:p>
        </p:txBody>
      </p:sp>
    </p:spTree>
    <p:extLst>
      <p:ext uri="{BB962C8B-B14F-4D97-AF65-F5344CB8AC3E}">
        <p14:creationId xmlns:p14="http://schemas.microsoft.com/office/powerpoint/2010/main" val="14551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99804" y="509666"/>
            <a:ext cx="3347268" cy="2208544"/>
          </a:xfrm>
        </p:spPr>
        <p:txBody>
          <a:bodyPr>
            <a:normAutofit/>
          </a:bodyPr>
          <a:lstStyle/>
          <a:p>
            <a:r>
              <a:rPr lang="en-US" sz="4400" dirty="0"/>
              <a:t>Use network utilities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99802" y="2991109"/>
            <a:ext cx="2739435" cy="2688559"/>
          </a:xfrm>
        </p:spPr>
        <p:txBody>
          <a:bodyPr/>
          <a:lstStyle/>
          <a:p>
            <a:r>
              <a:rPr lang="en-US" sz="2000" dirty="0"/>
              <a:t>Take a screen capture of the output in Step 7 and Step 8.</a:t>
            </a:r>
            <a:endParaRPr lang="en-US" dirty="0"/>
          </a:p>
        </p:txBody>
      </p:sp>
      <p:pic>
        <p:nvPicPr>
          <p:cNvPr id="4" name="Picture 3">
            <a:extLst>
              <a:ext uri="{FF2B5EF4-FFF2-40B4-BE49-F238E27FC236}">
                <a16:creationId xmlns:a16="http://schemas.microsoft.com/office/drawing/2014/main" id="{7B2FD866-D9CC-3E18-0D8B-63C8870F0903}"/>
              </a:ext>
            </a:extLst>
          </p:cNvPr>
          <p:cNvPicPr>
            <a:picLocks noChangeAspect="1"/>
          </p:cNvPicPr>
          <p:nvPr/>
        </p:nvPicPr>
        <p:blipFill>
          <a:blip r:embed="rId2"/>
          <a:stretch>
            <a:fillRect/>
          </a:stretch>
        </p:blipFill>
        <p:spPr>
          <a:xfrm>
            <a:off x="4347724" y="1178331"/>
            <a:ext cx="6478509" cy="4501337"/>
          </a:xfrm>
          <a:prstGeom prst="rect">
            <a:avLst/>
          </a:prstGeom>
        </p:spPr>
      </p:pic>
    </p:spTree>
    <p:extLst>
      <p:ext uri="{BB962C8B-B14F-4D97-AF65-F5344CB8AC3E}">
        <p14:creationId xmlns:p14="http://schemas.microsoft.com/office/powerpoint/2010/main" val="186252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775641" y="702710"/>
            <a:ext cx="6663478" cy="785949"/>
          </a:xfrm>
        </p:spPr>
        <p:txBody>
          <a:bodyPr>
            <a:noAutofit/>
          </a:bodyPr>
          <a:lstStyle/>
          <a:p>
            <a:r>
              <a:rPr lang="en-US" sz="4000" dirty="0"/>
              <a:t>Monitor 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75641" y="1864124"/>
            <a:ext cx="8640718" cy="3820239"/>
          </a:xfrm>
        </p:spPr>
        <p:txBody>
          <a:bodyPr>
            <a:normAutofit lnSpcReduction="10000"/>
          </a:bodyPr>
          <a:lstStyle/>
          <a:p>
            <a:r>
              <a:rPr lang="en-US" sz="1800" dirty="0"/>
              <a:t>1. What is the default action of the </a:t>
            </a:r>
            <a:r>
              <a:rPr lang="en-US" sz="1800" i="1" dirty="0"/>
              <a:t>15 SIGTERM </a:t>
            </a:r>
            <a:r>
              <a:rPr lang="en-US" sz="1800" dirty="0"/>
              <a:t>kill signal?</a:t>
            </a:r>
          </a:p>
          <a:p>
            <a:r>
              <a:rPr lang="en-US" dirty="0"/>
              <a:t>Answer here: Kill the highlighted process.</a:t>
            </a:r>
          </a:p>
          <a:p>
            <a:endParaRPr lang="en-US" dirty="0"/>
          </a:p>
          <a:p>
            <a:r>
              <a:rPr lang="en-US" sz="1800" dirty="0"/>
              <a:t>2. In the System Monitor window, click on </a:t>
            </a:r>
            <a:r>
              <a:rPr lang="en-US" sz="1800" i="1" dirty="0"/>
              <a:t>% CPU </a:t>
            </a:r>
            <a:r>
              <a:rPr lang="en-US" sz="1800" dirty="0"/>
              <a:t>to sort the processes by CPU load. Which process shows the highest percentage of CPU usage?</a:t>
            </a:r>
          </a:p>
          <a:p>
            <a:r>
              <a:rPr lang="en-US" dirty="0"/>
              <a:t>Answer here: gnome-shell (GUI)</a:t>
            </a:r>
          </a:p>
          <a:p>
            <a:endParaRPr lang="en-US" dirty="0"/>
          </a:p>
          <a:p>
            <a:endParaRPr lang="en-US" dirty="0"/>
          </a:p>
          <a:p>
            <a:r>
              <a:rPr lang="en-US" sz="1800" dirty="0"/>
              <a:t>References:</a:t>
            </a:r>
          </a:p>
          <a:p>
            <a:r>
              <a:rPr lang="en-US" dirty="0"/>
              <a:t>1. Project Assistance Video</a:t>
            </a:r>
          </a:p>
          <a:p>
            <a:endParaRPr lang="en-US" dirty="0"/>
          </a:p>
          <a:p>
            <a:endParaRPr lang="en-US" dirty="0"/>
          </a:p>
          <a:p>
            <a:endParaRPr lang="en-US" dirty="0"/>
          </a:p>
        </p:txBody>
      </p:sp>
    </p:spTree>
    <p:extLst>
      <p:ext uri="{BB962C8B-B14F-4D97-AF65-F5344CB8AC3E}">
        <p14:creationId xmlns:p14="http://schemas.microsoft.com/office/powerpoint/2010/main" val="245101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37049" y="627363"/>
            <a:ext cx="8144414" cy="785949"/>
          </a:xfrm>
        </p:spPr>
        <p:txBody>
          <a:bodyPr>
            <a:noAutofit/>
          </a:bodyPr>
          <a:lstStyle/>
          <a:p>
            <a:r>
              <a:rPr lang="en-US" sz="4000" dirty="0"/>
              <a:t>Monitor user activities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37049" y="1718975"/>
            <a:ext cx="9317901" cy="4118687"/>
          </a:xfrm>
        </p:spPr>
        <p:txBody>
          <a:bodyPr>
            <a:normAutofit lnSpcReduction="10000"/>
          </a:bodyPr>
          <a:lstStyle/>
          <a:p>
            <a:r>
              <a:rPr lang="en-US" sz="1800" dirty="0"/>
              <a:t>Issue the </a:t>
            </a:r>
            <a:r>
              <a:rPr lang="en-US" sz="1800" b="1" dirty="0" err="1"/>
              <a:t>sudo</a:t>
            </a:r>
            <a:r>
              <a:rPr lang="en-US" sz="1800" b="1" dirty="0"/>
              <a:t>  </a:t>
            </a:r>
            <a:r>
              <a:rPr lang="en-US" sz="1800" b="1" dirty="0" err="1"/>
              <a:t>accton</a:t>
            </a:r>
            <a:r>
              <a:rPr lang="en-US" sz="1800" b="1" dirty="0"/>
              <a:t>  on </a:t>
            </a:r>
            <a:r>
              <a:rPr lang="en-US" sz="1800" dirty="0"/>
              <a:t>command to turn on GNC accounting. Run the </a:t>
            </a:r>
            <a:r>
              <a:rPr lang="en-US" sz="1800" b="1" dirty="0" err="1"/>
              <a:t>sudo</a:t>
            </a:r>
            <a:r>
              <a:rPr lang="en-US" sz="1800" b="1" dirty="0"/>
              <a:t>  </a:t>
            </a:r>
            <a:r>
              <a:rPr lang="en-US" sz="1800" b="1" dirty="0" err="1"/>
              <a:t>updatedb</a:t>
            </a:r>
            <a:r>
              <a:rPr lang="en-US" sz="1800" b="1" dirty="0"/>
              <a:t> </a:t>
            </a:r>
            <a:r>
              <a:rPr lang="en-US" sz="1800" dirty="0"/>
              <a:t>command. Enter </a:t>
            </a:r>
            <a:r>
              <a:rPr lang="en-US" sz="1800" b="1" dirty="0" err="1"/>
              <a:t>lastcomm</a:t>
            </a:r>
            <a:r>
              <a:rPr lang="en-US" sz="1800" b="1" dirty="0"/>
              <a:t>  </a:t>
            </a:r>
            <a:r>
              <a:rPr lang="en-US" sz="1800" b="1" dirty="0" err="1"/>
              <a:t>updatedb</a:t>
            </a:r>
            <a:r>
              <a:rPr lang="en-US" sz="1800" dirty="0"/>
              <a:t> to check if the </a:t>
            </a:r>
            <a:r>
              <a:rPr lang="en-US" sz="1800" i="1" dirty="0" err="1"/>
              <a:t>updatedb</a:t>
            </a:r>
            <a:r>
              <a:rPr lang="en-US" sz="1800" dirty="0"/>
              <a:t> command was executed before. Remember to turn off GNC accounting (</a:t>
            </a:r>
            <a:r>
              <a:rPr lang="en-US" sz="1800" b="1" dirty="0" err="1"/>
              <a:t>sudo</a:t>
            </a:r>
            <a:r>
              <a:rPr lang="en-US" sz="1800" b="1" dirty="0"/>
              <a:t>  </a:t>
            </a:r>
            <a:r>
              <a:rPr lang="en-US" sz="1800" b="1" dirty="0" err="1"/>
              <a:t>accton</a:t>
            </a:r>
            <a:r>
              <a:rPr lang="en-US" sz="1800" b="1" dirty="0"/>
              <a:t>  off</a:t>
            </a:r>
            <a:r>
              <a:rPr lang="en-US" sz="1800" dirty="0"/>
              <a:t>) after answering the questions.</a:t>
            </a:r>
          </a:p>
          <a:p>
            <a:r>
              <a:rPr lang="en-US" sz="1800" dirty="0"/>
              <a:t>1. What flag value is displayed in the output?</a:t>
            </a:r>
          </a:p>
          <a:p>
            <a:r>
              <a:rPr lang="en-US" dirty="0"/>
              <a:t>Answer here: S -- “super user”</a:t>
            </a:r>
          </a:p>
          <a:p>
            <a:endParaRPr lang="en-US" sz="1800" dirty="0"/>
          </a:p>
          <a:p>
            <a:r>
              <a:rPr lang="en-US" sz="1800" dirty="0"/>
              <a:t>2. Why is the name of the user who ran the processes shown as root, not student?</a:t>
            </a:r>
          </a:p>
          <a:p>
            <a:r>
              <a:rPr lang="en-US" dirty="0"/>
              <a:t>Answer here: superuser – since we typed </a:t>
            </a:r>
            <a:r>
              <a:rPr lang="en-US" dirty="0" err="1"/>
              <a:t>sudo</a:t>
            </a:r>
            <a:r>
              <a:rPr lang="en-US" dirty="0"/>
              <a:t> in front of the command</a:t>
            </a:r>
          </a:p>
          <a:p>
            <a:endParaRPr lang="en-US" dirty="0"/>
          </a:p>
          <a:p>
            <a:r>
              <a:rPr lang="en-US" sz="1800" dirty="0"/>
              <a:t>References:</a:t>
            </a:r>
          </a:p>
          <a:p>
            <a:r>
              <a:rPr lang="en-US" dirty="0"/>
              <a:t>1. Project Assistance Video</a:t>
            </a:r>
          </a:p>
        </p:txBody>
      </p:sp>
    </p:spTree>
    <p:extLst>
      <p:ext uri="{BB962C8B-B14F-4D97-AF65-F5344CB8AC3E}">
        <p14:creationId xmlns:p14="http://schemas.microsoft.com/office/powerpoint/2010/main" val="3520279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6"/>
            <a:ext cx="2758843" cy="2301077"/>
          </a:xfrm>
        </p:spPr>
        <p:txBody>
          <a:bodyPr>
            <a:normAutofit fontScale="90000"/>
          </a:bodyPr>
          <a:lstStyle/>
          <a:p>
            <a:r>
              <a:rPr lang="en-US" sz="4400"/>
              <a:t>Monitor network bandwidth usage</a:t>
            </a:r>
            <a:endParaRPr lang="en-US" sz="44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3357977"/>
            <a:ext cx="2758843" cy="2741585"/>
          </a:xfrm>
        </p:spPr>
        <p:txBody>
          <a:bodyPr/>
          <a:lstStyle/>
          <a:p>
            <a:r>
              <a:rPr lang="en-US" sz="2000" dirty="0"/>
              <a:t>Take a screenshot of the output in Step 4.</a:t>
            </a:r>
          </a:p>
        </p:txBody>
      </p:sp>
      <p:pic>
        <p:nvPicPr>
          <p:cNvPr id="4" name="Picture 3">
            <a:extLst>
              <a:ext uri="{FF2B5EF4-FFF2-40B4-BE49-F238E27FC236}">
                <a16:creationId xmlns:a16="http://schemas.microsoft.com/office/drawing/2014/main" id="{6BD9C87C-D4E1-9122-935F-9D45A0F7B82D}"/>
              </a:ext>
            </a:extLst>
          </p:cNvPr>
          <p:cNvPicPr>
            <a:picLocks noChangeAspect="1"/>
          </p:cNvPicPr>
          <p:nvPr/>
        </p:nvPicPr>
        <p:blipFill>
          <a:blip r:embed="rId2"/>
          <a:stretch>
            <a:fillRect/>
          </a:stretch>
        </p:blipFill>
        <p:spPr>
          <a:xfrm>
            <a:off x="3714259" y="1481959"/>
            <a:ext cx="7570105" cy="4267567"/>
          </a:xfrm>
          <a:prstGeom prst="rect">
            <a:avLst/>
          </a:prstGeom>
        </p:spPr>
      </p:pic>
    </p:spTree>
    <p:extLst>
      <p:ext uri="{BB962C8B-B14F-4D97-AF65-F5344CB8AC3E}">
        <p14:creationId xmlns:p14="http://schemas.microsoft.com/office/powerpoint/2010/main" val="171999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1020-9ED8-D22A-A0EC-1ED5B4DFE98D}"/>
              </a:ext>
            </a:extLst>
          </p:cNvPr>
          <p:cNvSpPr>
            <a:spLocks noGrp="1"/>
          </p:cNvSpPr>
          <p:nvPr>
            <p:ph type="ctrTitle"/>
          </p:nvPr>
        </p:nvSpPr>
        <p:spPr>
          <a:xfrm>
            <a:off x="1751012" y="4363271"/>
            <a:ext cx="8676222" cy="1066801"/>
          </a:xfrm>
        </p:spPr>
        <p:txBody>
          <a:bodyPr>
            <a:normAutofit/>
          </a:bodyPr>
          <a:lstStyle/>
          <a:p>
            <a:r>
              <a:rPr lang="en-US" dirty="0"/>
              <a:t>Challenges</a:t>
            </a:r>
          </a:p>
        </p:txBody>
      </p:sp>
      <p:sp>
        <p:nvSpPr>
          <p:cNvPr id="3" name="Subtitle 2">
            <a:extLst>
              <a:ext uri="{FF2B5EF4-FFF2-40B4-BE49-F238E27FC236}">
                <a16:creationId xmlns:a16="http://schemas.microsoft.com/office/drawing/2014/main" id="{04C17C8D-BB6D-810E-E80A-F523352419DD}"/>
              </a:ext>
            </a:extLst>
          </p:cNvPr>
          <p:cNvSpPr>
            <a:spLocks noGrp="1"/>
          </p:cNvSpPr>
          <p:nvPr>
            <p:ph type="subTitle" idx="1"/>
          </p:nvPr>
        </p:nvSpPr>
        <p:spPr>
          <a:xfrm>
            <a:off x="1751012" y="5516211"/>
            <a:ext cx="8676222" cy="1066801"/>
          </a:xfrm>
        </p:spPr>
        <p:txBody>
          <a:bodyPr>
            <a:normAutofit fontScale="92500" lnSpcReduction="20000"/>
          </a:bodyPr>
          <a:lstStyle/>
          <a:p>
            <a:pPr marL="342900" indent="-342900">
              <a:buFont typeface="Arial" panose="020B0604020202020204" pitchFamily="34" charset="0"/>
              <a:buChar char="•"/>
            </a:pPr>
            <a:r>
              <a:rPr lang="en-US" dirty="0"/>
              <a:t>Inputting data exactly as written to execute commands properly</a:t>
            </a:r>
          </a:p>
          <a:p>
            <a:pPr marL="342900" indent="-342900">
              <a:buFont typeface="Arial" panose="020B0604020202020204" pitchFamily="34" charset="0"/>
              <a:buChar char="•"/>
            </a:pPr>
            <a:r>
              <a:rPr lang="en-US" dirty="0"/>
              <a:t>Internet connection would freeze at times while using ubuntu, but it will reload, and I would continue my progress</a:t>
            </a:r>
          </a:p>
          <a:p>
            <a:pPr marL="342900" indent="-342900">
              <a:buFont typeface="Arial" panose="020B0604020202020204" pitchFamily="34" charset="0"/>
              <a:buChar char="•"/>
            </a:pPr>
            <a:endParaRPr lang="en-US" dirty="0"/>
          </a:p>
        </p:txBody>
      </p:sp>
      <p:pic>
        <p:nvPicPr>
          <p:cNvPr id="7" name="Picture 4">
            <a:extLst>
              <a:ext uri="{FF2B5EF4-FFF2-40B4-BE49-F238E27FC236}">
                <a16:creationId xmlns:a16="http://schemas.microsoft.com/office/drawing/2014/main" id="{9C2A1316-F630-E121-B14F-3D7B00C64DFC}"/>
              </a:ext>
            </a:extLst>
          </p:cNvPr>
          <p:cNvPicPr>
            <a:picLocks noChangeAspect="1"/>
          </p:cNvPicPr>
          <p:nvPr/>
        </p:nvPicPr>
        <p:blipFill rotWithShape="1">
          <a:blip r:embed="rId3"/>
          <a:srcRect t="33846" b="27843"/>
          <a:stretch/>
        </p:blipFill>
        <p:spPr>
          <a:xfrm>
            <a:off x="20" y="10"/>
            <a:ext cx="12191980" cy="4273816"/>
          </a:xfrm>
          <a:prstGeom prst="rect">
            <a:avLst/>
          </a:prstGeom>
        </p:spPr>
      </p:pic>
    </p:spTree>
    <p:extLst>
      <p:ext uri="{BB962C8B-B14F-4D97-AF65-F5344CB8AC3E}">
        <p14:creationId xmlns:p14="http://schemas.microsoft.com/office/powerpoint/2010/main" val="40843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9939-E939-FB3C-879F-B52B83467B51}"/>
              </a:ext>
            </a:extLst>
          </p:cNvPr>
          <p:cNvSpPr>
            <a:spLocks noGrp="1"/>
          </p:cNvSpPr>
          <p:nvPr>
            <p:ph type="ctrTitle"/>
          </p:nvPr>
        </p:nvSpPr>
        <p:spPr>
          <a:xfrm>
            <a:off x="5232400" y="1367673"/>
            <a:ext cx="6124576" cy="2665509"/>
          </a:xfrm>
        </p:spPr>
        <p:txBody>
          <a:bodyPr>
            <a:normAutofit/>
          </a:bodyPr>
          <a:lstStyle/>
          <a:p>
            <a:pPr algn="r"/>
            <a:r>
              <a:rPr lang="en-US" sz="7200" dirty="0">
                <a:solidFill>
                  <a:schemeClr val="tx1"/>
                </a:solidFill>
              </a:rPr>
              <a:t>Career Skills</a:t>
            </a:r>
          </a:p>
        </p:txBody>
      </p:sp>
      <p:sp>
        <p:nvSpPr>
          <p:cNvPr id="3" name="Subtitle 2">
            <a:extLst>
              <a:ext uri="{FF2B5EF4-FFF2-40B4-BE49-F238E27FC236}">
                <a16:creationId xmlns:a16="http://schemas.microsoft.com/office/drawing/2014/main" id="{E3EAEDF3-23F5-2B70-5087-E3F21932E750}"/>
              </a:ext>
            </a:extLst>
          </p:cNvPr>
          <p:cNvSpPr>
            <a:spLocks noGrp="1"/>
          </p:cNvSpPr>
          <p:nvPr>
            <p:ph type="subTitle" idx="1"/>
          </p:nvPr>
        </p:nvSpPr>
        <p:spPr>
          <a:xfrm>
            <a:off x="5228702" y="4414180"/>
            <a:ext cx="6128274" cy="2139020"/>
          </a:xfrm>
        </p:spPr>
        <p:txBody>
          <a:bodyPr>
            <a:normAutofit lnSpcReduction="10000"/>
          </a:bodyPr>
          <a:lstStyle/>
          <a:p>
            <a:pPr marL="342900" indent="-342900" algn="r">
              <a:buFont typeface="Arial" panose="020B0604020202020204" pitchFamily="34" charset="0"/>
              <a:buChar char="•"/>
            </a:pPr>
            <a:r>
              <a:rPr lang="en-US" dirty="0">
                <a:solidFill>
                  <a:schemeClr val="tx1"/>
                </a:solidFill>
              </a:rPr>
              <a:t>navigating the Linux file system</a:t>
            </a:r>
          </a:p>
          <a:p>
            <a:pPr marL="342900" indent="-342900" algn="r">
              <a:buFont typeface="Arial" panose="020B0604020202020204" pitchFamily="34" charset="0"/>
              <a:buChar char="•"/>
            </a:pPr>
            <a:r>
              <a:rPr lang="en-US" dirty="0">
                <a:solidFill>
                  <a:schemeClr val="tx1"/>
                </a:solidFill>
              </a:rPr>
              <a:t>writing shell scripts </a:t>
            </a:r>
          </a:p>
          <a:p>
            <a:pPr marL="342900" indent="-342900" algn="r">
              <a:buFont typeface="Arial" panose="020B0604020202020204" pitchFamily="34" charset="0"/>
              <a:buChar char="•"/>
            </a:pPr>
            <a:r>
              <a:rPr lang="en-US" dirty="0">
                <a:solidFill>
                  <a:schemeClr val="tx1"/>
                </a:solidFill>
              </a:rPr>
              <a:t>managing users and groups</a:t>
            </a:r>
          </a:p>
          <a:p>
            <a:pPr marL="342900" indent="-342900" algn="r">
              <a:buFont typeface="Arial" panose="020B0604020202020204" pitchFamily="34" charset="0"/>
              <a:buChar char="•"/>
            </a:pPr>
            <a:r>
              <a:rPr lang="en-US" dirty="0">
                <a:solidFill>
                  <a:schemeClr val="tx1"/>
                </a:solidFill>
              </a:rPr>
              <a:t>understanding IP configurations</a:t>
            </a:r>
          </a:p>
          <a:p>
            <a:pPr marL="342900" indent="-342900" algn="r">
              <a:buFont typeface="Arial" panose="020B0604020202020204" pitchFamily="34" charset="0"/>
              <a:buChar char="•"/>
            </a:pPr>
            <a:r>
              <a:rPr lang="en-US" dirty="0">
                <a:solidFill>
                  <a:schemeClr val="tx1"/>
                </a:solidFill>
              </a:rPr>
              <a:t>monitoring system performance. </a:t>
            </a:r>
          </a:p>
        </p:txBody>
      </p:sp>
      <p:pic>
        <p:nvPicPr>
          <p:cNvPr id="5" name="Picture 4">
            <a:extLst>
              <a:ext uri="{FF2B5EF4-FFF2-40B4-BE49-F238E27FC236}">
                <a16:creationId xmlns:a16="http://schemas.microsoft.com/office/drawing/2014/main" id="{20B530F1-21E0-8983-67FA-03847C28EE95}"/>
              </a:ext>
            </a:extLst>
          </p:cNvPr>
          <p:cNvPicPr>
            <a:picLocks noChangeAspect="1"/>
          </p:cNvPicPr>
          <p:nvPr/>
        </p:nvPicPr>
        <p:blipFill rotWithShape="1">
          <a:blip r:embed="rId2"/>
          <a:srcRect l="33785" r="28885"/>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spTree>
    <p:extLst>
      <p:ext uri="{BB962C8B-B14F-4D97-AF65-F5344CB8AC3E}">
        <p14:creationId xmlns:p14="http://schemas.microsoft.com/office/powerpoint/2010/main" val="11992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rking space background">
            <a:extLst>
              <a:ext uri="{FF2B5EF4-FFF2-40B4-BE49-F238E27FC236}">
                <a16:creationId xmlns:a16="http://schemas.microsoft.com/office/drawing/2014/main" id="{48D2822C-5470-82C9-FDD2-F4ED5D29BF5C}"/>
              </a:ext>
            </a:extLst>
          </p:cNvPr>
          <p:cNvPicPr>
            <a:picLocks noChangeAspect="1"/>
          </p:cNvPicPr>
          <p:nvPr/>
        </p:nvPicPr>
        <p:blipFill rotWithShape="1">
          <a:blip r:embed="rId2"/>
          <a:srcRect l="9091" t="23391"/>
          <a:stretch/>
        </p:blipFill>
        <p:spPr>
          <a:xfrm>
            <a:off x="20" y="10"/>
            <a:ext cx="12191981" cy="6857990"/>
          </a:xfrm>
          <a:prstGeom prst="rect">
            <a:avLst/>
          </a:prstGeom>
        </p:spPr>
      </p:pic>
      <p:sp>
        <p:nvSpPr>
          <p:cNvPr id="2" name="Title 1">
            <a:extLst>
              <a:ext uri="{FF2B5EF4-FFF2-40B4-BE49-F238E27FC236}">
                <a16:creationId xmlns:a16="http://schemas.microsoft.com/office/drawing/2014/main" id="{736B37C7-3231-AF8E-1A96-902B492618F6}"/>
              </a:ext>
            </a:extLst>
          </p:cNvPr>
          <p:cNvSpPr>
            <a:spLocks noGrp="1"/>
          </p:cNvSpPr>
          <p:nvPr>
            <p:ph type="title"/>
          </p:nvPr>
        </p:nvSpPr>
        <p:spPr>
          <a:xfrm>
            <a:off x="141506" y="1777999"/>
            <a:ext cx="6881594" cy="1284005"/>
          </a:xfrm>
        </p:spPr>
        <p:txBody>
          <a:bodyPr vert="horz" lIns="91440" tIns="45720" rIns="91440" bIns="45720" rtlCol="0" anchor="b">
            <a:normAutofit/>
          </a:bodyPr>
          <a:lstStyle/>
          <a:p>
            <a:r>
              <a:rPr lang="en-US" sz="6600" dirty="0"/>
              <a:t>Introduction</a:t>
            </a:r>
          </a:p>
        </p:txBody>
      </p:sp>
      <p:sp>
        <p:nvSpPr>
          <p:cNvPr id="4" name="TextBox 3">
            <a:extLst>
              <a:ext uri="{FF2B5EF4-FFF2-40B4-BE49-F238E27FC236}">
                <a16:creationId xmlns:a16="http://schemas.microsoft.com/office/drawing/2014/main" id="{DA154FE0-272E-5242-B146-B49392BAB0D2}"/>
              </a:ext>
            </a:extLst>
          </p:cNvPr>
          <p:cNvSpPr txBox="1"/>
          <p:nvPr/>
        </p:nvSpPr>
        <p:spPr>
          <a:xfrm rot="10800000" flipV="1">
            <a:off x="141506" y="3429000"/>
            <a:ext cx="6497289" cy="2308324"/>
          </a:xfrm>
          <a:prstGeom prst="rect">
            <a:avLst/>
          </a:prstGeom>
          <a:noFill/>
        </p:spPr>
        <p:txBody>
          <a:bodyPr wrap="square" rtlCol="0">
            <a:spAutoFit/>
          </a:bodyPr>
          <a:lstStyle/>
          <a:p>
            <a:r>
              <a:rPr lang="en-US" dirty="0"/>
              <a:t>This project covers fundamentals of the Linux operating system in a virtualized environment. It includes activities such as navigating the Linux file system, writing shell scripts, managing users and groups, understanding IP configurations, and monitoring system performance. It lays the foundation for understanding of emerging technologies such as Virtualization and Cloud Computing.</a:t>
            </a:r>
          </a:p>
        </p:txBody>
      </p:sp>
    </p:spTree>
    <p:extLst>
      <p:ext uri="{BB962C8B-B14F-4D97-AF65-F5344CB8AC3E}">
        <p14:creationId xmlns:p14="http://schemas.microsoft.com/office/powerpoint/2010/main" val="26527564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B069-4A90-612D-2407-37681757252E}"/>
              </a:ext>
            </a:extLst>
          </p:cNvPr>
          <p:cNvSpPr>
            <a:spLocks noGrp="1"/>
          </p:cNvSpPr>
          <p:nvPr>
            <p:ph type="ctrTitle"/>
          </p:nvPr>
        </p:nvSpPr>
        <p:spPr>
          <a:xfrm>
            <a:off x="1751012" y="4363271"/>
            <a:ext cx="8676222" cy="1066801"/>
          </a:xfrm>
        </p:spPr>
        <p:txBody>
          <a:bodyPr>
            <a:normAutofit/>
          </a:bodyPr>
          <a:lstStyle/>
          <a:p>
            <a:r>
              <a:rPr lang="en-US" dirty="0"/>
              <a:t>Conclusion</a:t>
            </a:r>
          </a:p>
        </p:txBody>
      </p:sp>
      <p:sp>
        <p:nvSpPr>
          <p:cNvPr id="3" name="Subtitle 2">
            <a:extLst>
              <a:ext uri="{FF2B5EF4-FFF2-40B4-BE49-F238E27FC236}">
                <a16:creationId xmlns:a16="http://schemas.microsoft.com/office/drawing/2014/main" id="{A857D07E-47B0-4399-6852-11D94D5661F1}"/>
              </a:ext>
            </a:extLst>
          </p:cNvPr>
          <p:cNvSpPr>
            <a:spLocks noGrp="1"/>
          </p:cNvSpPr>
          <p:nvPr>
            <p:ph type="subTitle" idx="1"/>
          </p:nvPr>
        </p:nvSpPr>
        <p:spPr>
          <a:xfrm>
            <a:off x="1751012" y="5516211"/>
            <a:ext cx="8676222" cy="722243"/>
          </a:xfrm>
        </p:spPr>
        <p:txBody>
          <a:bodyPr>
            <a:normAutofit lnSpcReduction="10000"/>
          </a:bodyPr>
          <a:lstStyle/>
          <a:p>
            <a:r>
              <a:rPr lang="en-US" dirty="0"/>
              <a:t> this project lays the foundation for understanding of emerging technologies such as Virtualization and Cloud Computing.</a:t>
            </a:r>
          </a:p>
        </p:txBody>
      </p:sp>
      <p:pic>
        <p:nvPicPr>
          <p:cNvPr id="5" name="Picture 4">
            <a:extLst>
              <a:ext uri="{FF2B5EF4-FFF2-40B4-BE49-F238E27FC236}">
                <a16:creationId xmlns:a16="http://schemas.microsoft.com/office/drawing/2014/main" id="{2D115BE6-C7D4-1152-151B-397C6FDC7779}"/>
              </a:ext>
            </a:extLst>
          </p:cNvPr>
          <p:cNvPicPr>
            <a:picLocks noChangeAspect="1"/>
          </p:cNvPicPr>
          <p:nvPr/>
        </p:nvPicPr>
        <p:blipFill rotWithShape="1">
          <a:blip r:embed="rId3"/>
          <a:srcRect t="21304" b="17466"/>
          <a:stretch/>
        </p:blipFill>
        <p:spPr>
          <a:xfrm>
            <a:off x="20" y="10"/>
            <a:ext cx="12191980" cy="4273816"/>
          </a:xfrm>
          <a:prstGeom prst="rect">
            <a:avLst/>
          </a:prstGeom>
        </p:spPr>
      </p:pic>
    </p:spTree>
    <p:extLst>
      <p:ext uri="{BB962C8B-B14F-4D97-AF65-F5344CB8AC3E}">
        <p14:creationId xmlns:p14="http://schemas.microsoft.com/office/powerpoint/2010/main" val="307924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9862" y="142406"/>
            <a:ext cx="9658043" cy="834834"/>
          </a:xfrm>
        </p:spPr>
        <p:txBody>
          <a:bodyPr>
            <a:noAutofit/>
          </a:bodyPr>
          <a:lstStyle/>
          <a:p>
            <a:r>
              <a:rPr lang="en-US" sz="4000" dirty="0">
                <a:ea typeface="Times New Roman" panose="02020603050405020304" pitchFamily="18" charset="0"/>
              </a:rPr>
              <a:t>Navigate the Linux filesystem tree</a:t>
            </a:r>
            <a:endParaRPr lang="en-US" sz="40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53473" y="977240"/>
            <a:ext cx="7480468" cy="5738354"/>
          </a:xfrm>
        </p:spPr>
        <p:txBody>
          <a:bodyPr>
            <a:normAutofit fontScale="25000" lnSpcReduction="20000"/>
          </a:bodyPr>
          <a:lstStyle/>
          <a:p>
            <a:r>
              <a:rPr lang="en-US" sz="6400" dirty="0"/>
              <a:t>1. What is the </a:t>
            </a:r>
            <a:r>
              <a:rPr lang="en-US" sz="6400" i="1" dirty="0" err="1"/>
              <a:t>pwd</a:t>
            </a:r>
            <a:r>
              <a:rPr lang="en-US" sz="6400" dirty="0"/>
              <a:t> command an acronym for? What about the </a:t>
            </a:r>
            <a:r>
              <a:rPr lang="en-US" sz="6400" i="1" dirty="0"/>
              <a:t>cd</a:t>
            </a:r>
            <a:r>
              <a:rPr lang="en-US" sz="6400" dirty="0"/>
              <a:t> command?</a:t>
            </a:r>
          </a:p>
          <a:p>
            <a:r>
              <a:rPr lang="en-US" sz="6400" dirty="0"/>
              <a:t>Answer here:</a:t>
            </a:r>
          </a:p>
          <a:p>
            <a:r>
              <a:rPr lang="en-US" sz="6400" dirty="0" err="1"/>
              <a:t>pwd</a:t>
            </a:r>
            <a:r>
              <a:rPr lang="en-US" sz="6400" dirty="0"/>
              <a:t> – print working directory – shows our current location in the filesystem</a:t>
            </a:r>
          </a:p>
          <a:p>
            <a:r>
              <a:rPr lang="en-US" sz="6400" dirty="0"/>
              <a:t>cd – change directory – change the directory that you give it</a:t>
            </a:r>
          </a:p>
          <a:p>
            <a:endParaRPr lang="en-US" sz="6400" dirty="0"/>
          </a:p>
          <a:p>
            <a:r>
              <a:rPr lang="en-US" sz="6400" dirty="0"/>
              <a:t>2. Explain the differences between a relative path and an absolute/full path in Linux.</a:t>
            </a:r>
          </a:p>
          <a:p>
            <a:r>
              <a:rPr lang="en-US" sz="6400" dirty="0"/>
              <a:t>Answer here:</a:t>
            </a:r>
          </a:p>
          <a:p>
            <a:r>
              <a:rPr lang="en-US" sz="6400" dirty="0"/>
              <a:t>Relative path is the path based on where you are currently located – relative to your current location</a:t>
            </a:r>
          </a:p>
          <a:p>
            <a:r>
              <a:rPr lang="en-US" sz="6400" dirty="0"/>
              <a:t>	cd Documents</a:t>
            </a:r>
          </a:p>
          <a:p>
            <a:r>
              <a:rPr lang="en-US" sz="6400" dirty="0"/>
              <a:t>Absolute path is the entire path from the very top of the filesystem, which is called the root</a:t>
            </a:r>
          </a:p>
          <a:p>
            <a:r>
              <a:rPr lang="en-US" sz="6400" dirty="0"/>
              <a:t>	cd /home/student/Documents</a:t>
            </a:r>
          </a:p>
          <a:p>
            <a:endParaRPr lang="en-US" sz="6400" dirty="0"/>
          </a:p>
          <a:p>
            <a:r>
              <a:rPr lang="en-US" sz="6400" dirty="0"/>
              <a:t>Reference:</a:t>
            </a:r>
          </a:p>
          <a:p>
            <a:r>
              <a:rPr lang="en-US" sz="6400" dirty="0"/>
              <a:t>1.  Project Recording</a:t>
            </a:r>
            <a:endParaRPr lang="en-US" dirty="0"/>
          </a:p>
          <a:p>
            <a:endParaRPr lang="en-US" dirty="0"/>
          </a:p>
          <a:p>
            <a:endParaRPr lang="en-US" dirty="0"/>
          </a:p>
        </p:txBody>
      </p:sp>
    </p:spTree>
    <p:extLst>
      <p:ext uri="{BB962C8B-B14F-4D97-AF65-F5344CB8AC3E}">
        <p14:creationId xmlns:p14="http://schemas.microsoft.com/office/powerpoint/2010/main" val="323247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9902" y="853443"/>
            <a:ext cx="3429321" cy="1885472"/>
          </a:xfrm>
        </p:spPr>
        <p:txBody>
          <a:bodyPr>
            <a:noAutofit/>
          </a:bodyPr>
          <a:lstStyle/>
          <a:p>
            <a:pPr>
              <a:spcAft>
                <a:spcPts val="1200"/>
              </a:spcAft>
            </a:pPr>
            <a:r>
              <a:rPr lang="en-US" sz="4000" dirty="0">
                <a:ea typeface="Times New Roman" panose="02020603050405020304" pitchFamily="18" charset="0"/>
              </a:rPr>
              <a:t>Create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Placeholder 3" descr="A screenshot of a computer program&#10;&#10;Description automatically generated with medium confidence">
            <a:extLst>
              <a:ext uri="{FF2B5EF4-FFF2-40B4-BE49-F238E27FC236}">
                <a16:creationId xmlns:a16="http://schemas.microsoft.com/office/drawing/2014/main" id="{3FC3C739-F81B-67B1-D64E-D95434537EB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274" b="8274"/>
          <a:stretch>
            <a:fillRect/>
          </a:stretch>
        </p:blipFill>
        <p:spPr>
          <a:xfrm>
            <a:off x="3579223" y="868433"/>
            <a:ext cx="3803710" cy="4753938"/>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94844" y="3083253"/>
            <a:ext cx="2739435" cy="1035833"/>
          </a:xfrm>
        </p:spPr>
        <p:txBody>
          <a:bodyPr>
            <a:normAutofit fontScale="92500" lnSpcReduction="20000"/>
          </a:bodyPr>
          <a:lstStyle/>
          <a:p>
            <a:r>
              <a:rPr lang="en-US" sz="2000" dirty="0"/>
              <a:t>Take a screenshot of the output in Part 2: Create Directories and Files</a:t>
            </a:r>
            <a:endParaRPr lang="en-US" dirty="0"/>
          </a:p>
        </p:txBody>
      </p:sp>
      <p:pic>
        <p:nvPicPr>
          <p:cNvPr id="8" name="Picture 7" descr="A computer screen shot of a program&#10;&#10;Description automatically generated with low confidence">
            <a:extLst>
              <a:ext uri="{FF2B5EF4-FFF2-40B4-BE49-F238E27FC236}">
                <a16:creationId xmlns:a16="http://schemas.microsoft.com/office/drawing/2014/main" id="{C0660670-250A-BD8C-EA6C-AD668AB9B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933" y="853444"/>
            <a:ext cx="4126326" cy="4753938"/>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64892" y="179882"/>
            <a:ext cx="3576046" cy="2558765"/>
          </a:xfrm>
        </p:spPr>
        <p:txBody>
          <a:bodyPr>
            <a:noAutofit/>
          </a:bodyPr>
          <a:lstStyle/>
          <a:p>
            <a:pPr>
              <a:spcAft>
                <a:spcPts val="1200"/>
              </a:spcAft>
            </a:pPr>
            <a:r>
              <a:rPr lang="en-US" sz="4000" dirty="0">
                <a:ea typeface="Times New Roman" panose="02020603050405020304" pitchFamily="18" charset="0"/>
              </a:rPr>
              <a:t>Copy and remove directories and files</a:t>
            </a:r>
            <a:endParaRPr lang="en-US" sz="4000" kern="0" dirty="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83197" y="3043817"/>
            <a:ext cx="2739435" cy="1075537"/>
          </a:xfrm>
        </p:spPr>
        <p:txBody>
          <a:bodyPr>
            <a:normAutofit fontScale="92500" lnSpcReduction="20000"/>
          </a:bodyPr>
          <a:lstStyle/>
          <a:p>
            <a:r>
              <a:rPr lang="en-US" sz="2000" dirty="0"/>
              <a:t>Take a screenshot of the output in Part 3: Copy and Remove Directories and Files</a:t>
            </a:r>
            <a:endParaRPr lang="en-US" dirty="0"/>
          </a:p>
        </p:txBody>
      </p:sp>
      <p:pic>
        <p:nvPicPr>
          <p:cNvPr id="5" name="Picture 4">
            <a:extLst>
              <a:ext uri="{FF2B5EF4-FFF2-40B4-BE49-F238E27FC236}">
                <a16:creationId xmlns:a16="http://schemas.microsoft.com/office/drawing/2014/main" id="{DBADB82C-8A8B-11C1-CE95-8BE217362E48}"/>
              </a:ext>
            </a:extLst>
          </p:cNvPr>
          <p:cNvPicPr>
            <a:picLocks noChangeAspect="1"/>
          </p:cNvPicPr>
          <p:nvPr/>
        </p:nvPicPr>
        <p:blipFill>
          <a:blip r:embed="rId2"/>
          <a:stretch>
            <a:fillRect/>
          </a:stretch>
        </p:blipFill>
        <p:spPr>
          <a:xfrm>
            <a:off x="4731976" y="867287"/>
            <a:ext cx="6495657" cy="5123425"/>
          </a:xfrm>
          <a:prstGeom prst="rect">
            <a:avLst/>
          </a:prstGeom>
        </p:spPr>
      </p:pic>
    </p:spTree>
    <p:extLst>
      <p:ext uri="{BB962C8B-B14F-4D97-AF65-F5344CB8AC3E}">
        <p14:creationId xmlns:p14="http://schemas.microsoft.com/office/powerpoint/2010/main" val="263314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99447" y="268826"/>
            <a:ext cx="3276599" cy="1943023"/>
          </a:xfrm>
        </p:spPr>
        <p:txBody>
          <a:bodyPr>
            <a:noAutofit/>
          </a:bodyPr>
          <a:lstStyle/>
          <a:p>
            <a:pPr>
              <a:spcAft>
                <a:spcPts val="1200"/>
              </a:spcAft>
            </a:pPr>
            <a:r>
              <a:rPr lang="en-US" sz="4000" dirty="0">
                <a:ea typeface="Times New Roman" panose="02020603050405020304" pitchFamily="18" charset="0"/>
              </a:rPr>
              <a:t>Locate directories and files</a:t>
            </a:r>
            <a:endParaRPr lang="en-US" sz="4000" kern="0" dirty="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68028" y="2576823"/>
            <a:ext cx="2739435" cy="1173193"/>
          </a:xfrm>
        </p:spPr>
        <p:txBody>
          <a:bodyPr>
            <a:normAutofit fontScale="92500" lnSpcReduction="10000"/>
          </a:bodyPr>
          <a:lstStyle/>
          <a:p>
            <a:r>
              <a:rPr lang="en-US" sz="2000" dirty="0"/>
              <a:t>Take a screenshot of the output in Part 4: Locate Directories and Files</a:t>
            </a:r>
            <a:endParaRPr lang="en-US" dirty="0"/>
          </a:p>
        </p:txBody>
      </p:sp>
      <p:pic>
        <p:nvPicPr>
          <p:cNvPr id="5" name="Picture 4">
            <a:extLst>
              <a:ext uri="{FF2B5EF4-FFF2-40B4-BE49-F238E27FC236}">
                <a16:creationId xmlns:a16="http://schemas.microsoft.com/office/drawing/2014/main" id="{AB52515F-0833-5DB4-54FD-647E06059700}"/>
              </a:ext>
            </a:extLst>
          </p:cNvPr>
          <p:cNvPicPr>
            <a:picLocks noChangeAspect="1"/>
          </p:cNvPicPr>
          <p:nvPr/>
        </p:nvPicPr>
        <p:blipFill>
          <a:blip r:embed="rId2"/>
          <a:stretch>
            <a:fillRect/>
          </a:stretch>
        </p:blipFill>
        <p:spPr>
          <a:xfrm>
            <a:off x="4866889" y="1240337"/>
            <a:ext cx="6175783" cy="4871126"/>
          </a:xfrm>
          <a:prstGeom prst="rect">
            <a:avLst/>
          </a:prstGeom>
        </p:spPr>
      </p:pic>
    </p:spTree>
    <p:extLst>
      <p:ext uri="{BB962C8B-B14F-4D97-AF65-F5344CB8AC3E}">
        <p14:creationId xmlns:p14="http://schemas.microsoft.com/office/powerpoint/2010/main" val="182321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672805" y="428918"/>
            <a:ext cx="8144414" cy="785949"/>
          </a:xfrm>
        </p:spPr>
        <p:txBody>
          <a:bodyPr>
            <a:noAutofit/>
          </a:bodyPr>
          <a:lstStyle/>
          <a:p>
            <a:r>
              <a:rPr lang="en-US" sz="4000" dirty="0"/>
              <a:t>Create a shell script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672805" y="1328469"/>
            <a:ext cx="8846389" cy="4917496"/>
          </a:xfrm>
        </p:spPr>
        <p:txBody>
          <a:bodyPr>
            <a:normAutofit fontScale="92500" lnSpcReduction="20000"/>
          </a:bodyPr>
          <a:lstStyle/>
          <a:p>
            <a:r>
              <a:rPr lang="en-US" sz="1900" dirty="0"/>
              <a:t>1. What are the file permissions of the script?</a:t>
            </a:r>
          </a:p>
          <a:p>
            <a:r>
              <a:rPr lang="en-US" sz="1700" dirty="0"/>
              <a:t>Answer here:</a:t>
            </a:r>
          </a:p>
          <a:p>
            <a:r>
              <a:rPr lang="en-US" dirty="0"/>
              <a:t>-</a:t>
            </a:r>
            <a:r>
              <a:rPr lang="en-US" dirty="0" err="1"/>
              <a:t>rw</a:t>
            </a:r>
            <a:r>
              <a:rPr lang="en-US" dirty="0"/>
              <a:t> –</a:t>
            </a:r>
            <a:r>
              <a:rPr lang="en-US" dirty="0" err="1"/>
              <a:t>rw</a:t>
            </a:r>
            <a:r>
              <a:rPr lang="en-US" dirty="0"/>
              <a:t>- r--</a:t>
            </a:r>
          </a:p>
          <a:p>
            <a:endParaRPr lang="en-US" dirty="0"/>
          </a:p>
          <a:p>
            <a:r>
              <a:rPr lang="en-US" sz="1900" dirty="0"/>
              <a:t>2. What’s the name of the user-defined variable in the script?</a:t>
            </a:r>
          </a:p>
          <a:p>
            <a:r>
              <a:rPr lang="en-US" sz="1700" dirty="0"/>
              <a:t>Answer here:</a:t>
            </a:r>
          </a:p>
          <a:p>
            <a:endParaRPr lang="en-US" dirty="0"/>
          </a:p>
          <a:p>
            <a:endParaRPr lang="en-US" dirty="0"/>
          </a:p>
          <a:p>
            <a:r>
              <a:rPr lang="en-US" sz="1900" dirty="0"/>
              <a:t>3. Which redirection meta-character is used in the script? What does it do?</a:t>
            </a:r>
          </a:p>
          <a:p>
            <a:r>
              <a:rPr lang="en-US" sz="1700" dirty="0"/>
              <a:t>Answer here:</a:t>
            </a:r>
          </a:p>
          <a:p>
            <a:r>
              <a:rPr lang="en-US" dirty="0"/>
              <a:t>&gt;&gt; - append the output to the end of the title and retain the content of the file</a:t>
            </a:r>
          </a:p>
          <a:p>
            <a:endParaRPr lang="en-US" dirty="0"/>
          </a:p>
          <a:p>
            <a:r>
              <a:rPr lang="en-US" sz="1900" dirty="0"/>
              <a:t>References:</a:t>
            </a:r>
          </a:p>
          <a:p>
            <a:r>
              <a:rPr lang="en-US" sz="1700" dirty="0"/>
              <a:t>1. Live Session</a:t>
            </a:r>
          </a:p>
        </p:txBody>
      </p:sp>
    </p:spTree>
    <p:extLst>
      <p:ext uri="{BB962C8B-B14F-4D97-AF65-F5344CB8AC3E}">
        <p14:creationId xmlns:p14="http://schemas.microsoft.com/office/powerpoint/2010/main" val="46285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33904" y="599607"/>
            <a:ext cx="3342143" cy="2118603"/>
          </a:xfrm>
        </p:spPr>
        <p:txBody>
          <a:bodyPr>
            <a:normAutofit fontScale="90000"/>
          </a:bodyPr>
          <a:lstStyle/>
          <a:p>
            <a:r>
              <a:rPr lang="en-US" sz="4400" dirty="0"/>
              <a:t>Change script file permissions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35257" y="3008864"/>
            <a:ext cx="2739435" cy="2261854"/>
          </a:xfrm>
        </p:spPr>
        <p:txBody>
          <a:bodyPr/>
          <a:lstStyle/>
          <a:p>
            <a:r>
              <a:rPr lang="en-US" sz="2000" dirty="0"/>
              <a:t>Take a screenshot of the output in Part 2: Change Script File Permissions</a:t>
            </a:r>
            <a:endParaRPr lang="en-US" dirty="0"/>
          </a:p>
        </p:txBody>
      </p:sp>
      <p:pic>
        <p:nvPicPr>
          <p:cNvPr id="3" name="Picture 2">
            <a:extLst>
              <a:ext uri="{FF2B5EF4-FFF2-40B4-BE49-F238E27FC236}">
                <a16:creationId xmlns:a16="http://schemas.microsoft.com/office/drawing/2014/main" id="{07317C7B-4FEE-4A53-A3C8-315B6B24D024}"/>
              </a:ext>
            </a:extLst>
          </p:cNvPr>
          <p:cNvPicPr>
            <a:picLocks noChangeAspect="1"/>
          </p:cNvPicPr>
          <p:nvPr/>
        </p:nvPicPr>
        <p:blipFill>
          <a:blip r:embed="rId2"/>
          <a:stretch>
            <a:fillRect/>
          </a:stretch>
        </p:blipFill>
        <p:spPr>
          <a:xfrm>
            <a:off x="3769972" y="1023762"/>
            <a:ext cx="8188124" cy="4667092"/>
          </a:xfrm>
          <a:prstGeom prst="rect">
            <a:avLst/>
          </a:prstGeom>
        </p:spPr>
      </p:pic>
    </p:spTree>
    <p:extLst>
      <p:ext uri="{BB962C8B-B14F-4D97-AF65-F5344CB8AC3E}">
        <p14:creationId xmlns:p14="http://schemas.microsoft.com/office/powerpoint/2010/main" val="42493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21340" y="853443"/>
            <a:ext cx="2739435" cy="1885472"/>
          </a:xfrm>
        </p:spPr>
        <p:txBody>
          <a:bodyPr>
            <a:noAutofit/>
          </a:bodyPr>
          <a:lstStyle/>
          <a:p>
            <a:r>
              <a:rPr lang="en-US" sz="4000" dirty="0"/>
              <a:t>Set the PATH variable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21339" y="3003667"/>
            <a:ext cx="2739435" cy="1648393"/>
          </a:xfrm>
        </p:spPr>
        <p:txBody>
          <a:bodyPr/>
          <a:lstStyle/>
          <a:p>
            <a:r>
              <a:rPr lang="en-US" sz="2000" dirty="0"/>
              <a:t>Take a screenshot of the output in Part 3: Set the PATH Variable</a:t>
            </a:r>
            <a:endParaRPr lang="en-US" dirty="0"/>
          </a:p>
        </p:txBody>
      </p:sp>
      <p:pic>
        <p:nvPicPr>
          <p:cNvPr id="3" name="Picture 2">
            <a:extLst>
              <a:ext uri="{FF2B5EF4-FFF2-40B4-BE49-F238E27FC236}">
                <a16:creationId xmlns:a16="http://schemas.microsoft.com/office/drawing/2014/main" id="{A27AEE58-97F9-47A7-B1B4-0F8FA665266C}"/>
              </a:ext>
            </a:extLst>
          </p:cNvPr>
          <p:cNvPicPr>
            <a:picLocks noChangeAspect="1"/>
          </p:cNvPicPr>
          <p:nvPr/>
        </p:nvPicPr>
        <p:blipFill>
          <a:blip r:embed="rId2"/>
          <a:stretch>
            <a:fillRect/>
          </a:stretch>
        </p:blipFill>
        <p:spPr>
          <a:xfrm>
            <a:off x="3579223" y="853443"/>
            <a:ext cx="8291437" cy="4300448"/>
          </a:xfrm>
          <a:prstGeom prst="rect">
            <a:avLst/>
          </a:prstGeom>
        </p:spPr>
      </p:pic>
    </p:spTree>
    <p:extLst>
      <p:ext uri="{BB962C8B-B14F-4D97-AF65-F5344CB8AC3E}">
        <p14:creationId xmlns:p14="http://schemas.microsoft.com/office/powerpoint/2010/main" val="3363642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135</TotalTime>
  <Words>943</Words>
  <Application>Microsoft Office PowerPoint</Application>
  <PresentationFormat>Widescreen</PresentationFormat>
  <Paragraphs>125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Mesh</vt:lpstr>
      <vt:lpstr>CEIS 106</vt:lpstr>
      <vt:lpstr>Introduction</vt:lpstr>
      <vt:lpstr>Navigate the Linux filesystem tree</vt:lpstr>
      <vt:lpstr>Create directories and files</vt:lpstr>
      <vt:lpstr>Copy and remove directories and files</vt:lpstr>
      <vt:lpstr>Locate directories and files</vt:lpstr>
      <vt:lpstr>Create a shell script</vt:lpstr>
      <vt:lpstr>Change script file permissions</vt:lpstr>
      <vt:lpstr>Set the PATH variable</vt:lpstr>
      <vt:lpstr>Add users and groups in CLI</vt:lpstr>
      <vt:lpstr>Remove users and groups</vt:lpstr>
      <vt:lpstr>Discover host IP configurations</vt:lpstr>
      <vt:lpstr>Manage network interfaces</vt:lpstr>
      <vt:lpstr>Use network utilities</vt:lpstr>
      <vt:lpstr>Monitor Linux processes</vt:lpstr>
      <vt:lpstr>Monitor user activities</vt:lpstr>
      <vt:lpstr>Monitor network bandwidth usage</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Branden Mata</dc:creator>
  <cp:lastModifiedBy>Branden Mata</cp:lastModifiedBy>
  <cp:revision>19</cp:revision>
  <dcterms:created xsi:type="dcterms:W3CDTF">2023-06-14T02:45:23Z</dcterms:created>
  <dcterms:modified xsi:type="dcterms:W3CDTF">2023-06-25T00:49:49Z</dcterms:modified>
</cp:coreProperties>
</file>